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Lst>
  <p:sldIdLst>
    <p:sldId id="269" r:id="rId2"/>
    <p:sldId id="270" r:id="rId3"/>
    <p:sldId id="257" r:id="rId4"/>
    <p:sldId id="258" r:id="rId5"/>
    <p:sldId id="259" r:id="rId6"/>
    <p:sldId id="262" r:id="rId7"/>
    <p:sldId id="271" r:id="rId8"/>
    <p:sldId id="291" r:id="rId9"/>
    <p:sldId id="263" r:id="rId10"/>
    <p:sldId id="264" r:id="rId11"/>
    <p:sldId id="272" r:id="rId12"/>
    <p:sldId id="265" r:id="rId13"/>
    <p:sldId id="292" r:id="rId14"/>
    <p:sldId id="266" r:id="rId15"/>
    <p:sldId id="267" r:id="rId16"/>
    <p:sldId id="273" r:id="rId17"/>
    <p:sldId id="274" r:id="rId18"/>
    <p:sldId id="275" r:id="rId19"/>
    <p:sldId id="277" r:id="rId20"/>
    <p:sldId id="276" r:id="rId21"/>
    <p:sldId id="278" r:id="rId22"/>
    <p:sldId id="279" r:id="rId23"/>
    <p:sldId id="280" r:id="rId24"/>
    <p:sldId id="281" r:id="rId25"/>
    <p:sldId id="284" r:id="rId26"/>
    <p:sldId id="282"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224425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373283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FBD46D-AD6F-4AAA-8836-BB74C19B0558}"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0720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80A993-1A82-43D2-9CB1-D464594F74FA}" type="datetimeFigureOut">
              <a:rPr lang="en-IN" smtClean="0"/>
              <a:t>13-05-2020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1942846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80A993-1A82-43D2-9CB1-D464594F74FA}" type="datetimeFigureOut">
              <a:rPr lang="en-IN" smtClean="0"/>
              <a:t>13-05-2020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FBD46D-AD6F-4AAA-8836-BB74C19B0558}"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7104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80A993-1A82-43D2-9CB1-D464594F74FA}" type="datetimeFigureOut">
              <a:rPr lang="en-IN" smtClean="0"/>
              <a:t>13-05-2020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703185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157236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426235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247521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80A993-1A82-43D2-9CB1-D464594F74FA}" type="datetimeFigureOut">
              <a:rPr lang="en-IN" smtClean="0"/>
              <a:t>13-05-2020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96136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80A993-1A82-43D2-9CB1-D464594F74FA}" type="datetimeFigureOut">
              <a:rPr lang="en-IN" smtClean="0"/>
              <a:t>13-05-2020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239340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80A993-1A82-43D2-9CB1-D464594F74FA}" type="datetimeFigureOut">
              <a:rPr lang="en-IN" smtClean="0"/>
              <a:t>13-05-2020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106476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80A993-1A82-43D2-9CB1-D464594F74FA}" type="datetimeFigureOut">
              <a:rPr lang="en-IN" smtClean="0"/>
              <a:t>13-05-2020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415826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0A993-1A82-43D2-9CB1-D464594F74FA}" type="datetimeFigureOut">
              <a:rPr lang="en-IN" smtClean="0"/>
              <a:t>13-05-2020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287467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80A993-1A82-43D2-9CB1-D464594F74FA}" type="datetimeFigureOut">
              <a:rPr lang="en-IN" smtClean="0"/>
              <a:t>13-05-2020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120568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80A993-1A82-43D2-9CB1-D464594F74FA}" type="datetimeFigureOut">
              <a:rPr lang="en-IN" smtClean="0"/>
              <a:t>13-05-2020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FBD46D-AD6F-4AAA-8836-BB74C19B0558}" type="slidenum">
              <a:rPr lang="en-IN" smtClean="0"/>
              <a:t>‹#›</a:t>
            </a:fld>
            <a:endParaRPr lang="en-IN"/>
          </a:p>
        </p:txBody>
      </p:sp>
    </p:spTree>
    <p:extLst>
      <p:ext uri="{BB962C8B-B14F-4D97-AF65-F5344CB8AC3E}">
        <p14:creationId xmlns:p14="http://schemas.microsoft.com/office/powerpoint/2010/main" val="305537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180A993-1A82-43D2-9CB1-D464594F74FA}" type="datetimeFigureOut">
              <a:rPr lang="en-IN" smtClean="0"/>
              <a:t>13-05-2020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9FBD46D-AD6F-4AAA-8836-BB74C19B0558}" type="slidenum">
              <a:rPr lang="en-IN" smtClean="0"/>
              <a:t>‹#›</a:t>
            </a:fld>
            <a:endParaRPr lang="en-IN"/>
          </a:p>
        </p:txBody>
      </p:sp>
    </p:spTree>
    <p:extLst>
      <p:ext uri="{BB962C8B-B14F-4D97-AF65-F5344CB8AC3E}">
        <p14:creationId xmlns:p14="http://schemas.microsoft.com/office/powerpoint/2010/main" val="1460888151"/>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 id="2147483966" r:id="rId14"/>
    <p:sldLayoutId id="2147483967" r:id="rId15"/>
    <p:sldLayoutId id="214748396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eb.archive.org/web/20131228193347/http:/web.aces.uiuc.edu/vista/pdf_pubs/960.PDF" TargetMode="External"/><Relationship Id="rId7" Type="http://schemas.openxmlformats.org/officeDocument/2006/relationships/hyperlink" Target="http://www.canola.okstate.edu/cropproduction/diseases/index.htm" TargetMode="External"/><Relationship Id="rId2" Type="http://schemas.openxmlformats.org/officeDocument/2006/relationships/hyperlink" Target="http://web.aces.uiuc.edu/vista/pdf_pubs/960.PDF" TargetMode="External"/><Relationship Id="rId1" Type="http://schemas.openxmlformats.org/officeDocument/2006/relationships/slideLayout" Target="../slideLayouts/slideLayout2.xml"/><Relationship Id="rId6" Type="http://schemas.openxmlformats.org/officeDocument/2006/relationships/hyperlink" Target="http://www.ipm.ucdavis.edu/PMG/r108101411.html" TargetMode="External"/><Relationship Id="rId5" Type="http://schemas.openxmlformats.org/officeDocument/2006/relationships/hyperlink" Target="http://attra.ncat.org/attra-pub/biorationals/" TargetMode="External"/><Relationship Id="rId4" Type="http://schemas.openxmlformats.org/officeDocument/2006/relationships/hyperlink" Target="https://en.wikipedia.org/wiki/Wayback_Machin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Johann_Heinrich_Friedrich_Link" TargetMode="External"/><Relationship Id="rId3" Type="http://schemas.openxmlformats.org/officeDocument/2006/relationships/hyperlink" Target="https://en.wikipedia.org/wiki/Fungus" TargetMode="External"/><Relationship Id="rId7" Type="http://schemas.openxmlformats.org/officeDocument/2006/relationships/hyperlink" Target="https://en.wikipedia.org/wiki/Trichocomaceae" TargetMode="External"/><Relationship Id="rId2" Type="http://schemas.openxmlformats.org/officeDocument/2006/relationships/hyperlink" Target="https://en.wikipedia.org/wiki/Taxonomy_(biology)" TargetMode="External"/><Relationship Id="rId1" Type="http://schemas.openxmlformats.org/officeDocument/2006/relationships/slideLayout" Target="../slideLayouts/slideLayout2.xml"/><Relationship Id="rId6" Type="http://schemas.openxmlformats.org/officeDocument/2006/relationships/hyperlink" Target="https://en.wikipedia.org/wiki/Eurotiales" TargetMode="External"/><Relationship Id="rId5" Type="http://schemas.openxmlformats.org/officeDocument/2006/relationships/hyperlink" Target="https://en.wikipedia.org/wiki/Eurotiomycetes" TargetMode="External"/><Relationship Id="rId4" Type="http://schemas.openxmlformats.org/officeDocument/2006/relationships/hyperlink" Target="https://en.wikipedia.org/wiki/Ascomycot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Special:BookSources/978-0-85199-826-8" TargetMode="External"/><Relationship Id="rId2" Type="http://schemas.openxmlformats.org/officeDocument/2006/relationships/hyperlink" Target="https://en.wikipedia.org/wiki/ISBN_(identifier)" TargetMode="External"/><Relationship Id="rId1" Type="http://schemas.openxmlformats.org/officeDocument/2006/relationships/slideLayout" Target="../slideLayouts/slideLayout2.xml"/><Relationship Id="rId5" Type="http://schemas.openxmlformats.org/officeDocument/2006/relationships/hyperlink" Target="https://en.wikipedia.org/wiki/Penicillium#cite_ref-Link1809_4-0" TargetMode="External"/><Relationship Id="rId4" Type="http://schemas.openxmlformats.org/officeDocument/2006/relationships/hyperlink" Target="https://dx.doi.org/10.1016/j.simyco.2014.09.00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Penicillium#cite_ref-Link1809_4-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en.wikipedia.org/wiki/Carl_Linnaeus" TargetMode="External"/><Relationship Id="rId3" Type="http://schemas.openxmlformats.org/officeDocument/2006/relationships/hyperlink" Target="https://en.wikipedia.org/wiki/Fungus" TargetMode="External"/><Relationship Id="rId7" Type="http://schemas.openxmlformats.org/officeDocument/2006/relationships/hyperlink" Target="https://en.wikipedia.org/wiki/Agaricaceae" TargetMode="External"/><Relationship Id="rId2" Type="http://schemas.openxmlformats.org/officeDocument/2006/relationships/hyperlink" Target="https://en.wikipedia.org/wiki/Taxonomy_(biology)" TargetMode="External"/><Relationship Id="rId1" Type="http://schemas.openxmlformats.org/officeDocument/2006/relationships/slideLayout" Target="../slideLayouts/slideLayout2.xml"/><Relationship Id="rId6" Type="http://schemas.openxmlformats.org/officeDocument/2006/relationships/hyperlink" Target="https://en.wikipedia.org/wiki/Agaricales" TargetMode="External"/><Relationship Id="rId5" Type="http://schemas.openxmlformats.org/officeDocument/2006/relationships/hyperlink" Target="https://en.wikipedia.org/wiki/Agaricomycetes" TargetMode="External"/><Relationship Id="rId10" Type="http://schemas.openxmlformats.org/officeDocument/2006/relationships/hyperlink" Target="https://en.wikipedia.org/wiki/Petter_Adolf_Karsten" TargetMode="External"/><Relationship Id="rId4" Type="http://schemas.openxmlformats.org/officeDocument/2006/relationships/hyperlink" Target="https://en.wikipedia.org/wiki/Basidiomycota" TargetMode="External"/><Relationship Id="rId9" Type="http://schemas.openxmlformats.org/officeDocument/2006/relationships/hyperlink" Target="https://en.wikipedia.org/wiki/Elias_Magnus_Fri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Agaricus#cite_note-FOOTNOTEPhillips2010220-4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tudyandscore.com/studymaterial-detail/general-characters-of-fung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Albugo_candida" TargetMode="External"/><Relationship Id="rId3" Type="http://schemas.openxmlformats.org/officeDocument/2006/relationships/hyperlink" Target="https://en.wikipedia.org/wiki/Heterokont" TargetMode="External"/><Relationship Id="rId7" Type="http://schemas.openxmlformats.org/officeDocument/2006/relationships/image" Target="../media/image2.png"/><Relationship Id="rId2" Type="http://schemas.openxmlformats.org/officeDocument/2006/relationships/hyperlink" Target="https://en.wikipedia.org/wiki/Taxonomy_(biology)" TargetMode="External"/><Relationship Id="rId1" Type="http://schemas.openxmlformats.org/officeDocument/2006/relationships/slideLayout" Target="../slideLayouts/slideLayout2.xml"/><Relationship Id="rId6" Type="http://schemas.openxmlformats.org/officeDocument/2006/relationships/hyperlink" Target="https://en.wikipedia.org/wiki/Albuginaceae" TargetMode="External"/><Relationship Id="rId5" Type="http://schemas.openxmlformats.org/officeDocument/2006/relationships/hyperlink" Target="https://en.wikipedia.org/wiki/Albuginales" TargetMode="External"/><Relationship Id="rId4" Type="http://schemas.openxmlformats.org/officeDocument/2006/relationships/hyperlink" Target="https://en.wikipedia.org/wiki/Oomycete" TargetMode="External"/><Relationship Id="rId9" Type="http://schemas.openxmlformats.org/officeDocument/2006/relationships/hyperlink" Target="https://en.wikipedia.org/wiki/Capsella_bursa-pastori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u="dbl" dirty="0"/>
              <a:t>Fungi</a:t>
            </a:r>
            <a:br>
              <a:rPr lang="en-IN" b="1" u="dbl" dirty="0"/>
            </a:br>
            <a:r>
              <a:rPr lang="en-IN" b="1" u="dbl" dirty="0"/>
              <a:t>General Characteristics</a:t>
            </a:r>
            <a:endParaRPr lang="en-IN" dirty="0"/>
          </a:p>
        </p:txBody>
      </p:sp>
      <p:sp>
        <p:nvSpPr>
          <p:cNvPr id="3" name="Content Placeholder 2"/>
          <p:cNvSpPr>
            <a:spLocks noGrp="1"/>
          </p:cNvSpPr>
          <p:nvPr>
            <p:ph idx="1"/>
          </p:nvPr>
        </p:nvSpPr>
        <p:spPr>
          <a:xfrm>
            <a:off x="2253803" y="1850264"/>
            <a:ext cx="9237930" cy="4318715"/>
          </a:xfrm>
        </p:spPr>
        <p:txBody>
          <a:bodyPr>
            <a:normAutofit fontScale="92500" lnSpcReduction="20000"/>
          </a:bodyPr>
          <a:lstStyle/>
          <a:p>
            <a:r>
              <a:rPr lang="en-IN" b="1" u="heavy" dirty="0"/>
              <a:t>Class Teacher</a:t>
            </a:r>
            <a:endParaRPr lang="en-IN" dirty="0"/>
          </a:p>
          <a:p>
            <a:pPr marL="0" indent="0">
              <a:buNone/>
            </a:pPr>
            <a:r>
              <a:rPr lang="en-IN" b="1" dirty="0"/>
              <a:t>                   		</a:t>
            </a:r>
            <a:r>
              <a:rPr lang="en-IN" sz="1600" b="1" dirty="0" err="1"/>
              <a:t>Dr.</a:t>
            </a:r>
            <a:r>
              <a:rPr lang="en-IN" sz="1600" b="1" dirty="0"/>
              <a:t> Sana Khalid</a:t>
            </a:r>
          </a:p>
          <a:p>
            <a:pPr marL="0" indent="0">
              <a:buNone/>
            </a:pPr>
            <a:r>
              <a:rPr lang="en-IN" sz="1600" b="1" dirty="0"/>
              <a:t>				Assistant Professor (BPS-19)</a:t>
            </a:r>
          </a:p>
          <a:p>
            <a:pPr marL="0" indent="0">
              <a:buNone/>
            </a:pPr>
            <a:r>
              <a:rPr lang="en-IN" sz="1600" b="1" dirty="0"/>
              <a:t>				Department of Botany</a:t>
            </a:r>
          </a:p>
          <a:p>
            <a:pPr marL="0" indent="0">
              <a:buNone/>
            </a:pPr>
            <a:r>
              <a:rPr lang="en-IN" sz="1600" b="1" dirty="0"/>
              <a:t>				Lahore College for Women University, Lahore Pakistan.</a:t>
            </a:r>
          </a:p>
          <a:p>
            <a:r>
              <a:rPr lang="en-IN" b="1" u="heavy" dirty="0"/>
              <a:t>Course Description</a:t>
            </a:r>
          </a:p>
          <a:p>
            <a:pPr marL="1828800" lvl="4" indent="0">
              <a:buNone/>
            </a:pPr>
            <a:r>
              <a:rPr lang="en-IN" sz="1600" b="1" dirty="0"/>
              <a:t>Course Title: 		DIVERSITY OF PLANTS </a:t>
            </a:r>
          </a:p>
          <a:p>
            <a:pPr marL="1828800" lvl="4" indent="0">
              <a:buNone/>
            </a:pPr>
            <a:r>
              <a:rPr lang="en-US" sz="1600" b="1" dirty="0"/>
              <a:t>Course code:		Min/Bot-102 </a:t>
            </a:r>
          </a:p>
          <a:p>
            <a:pPr marL="1828800" lvl="4" indent="0">
              <a:buNone/>
            </a:pPr>
            <a:r>
              <a:rPr lang="en-US" sz="1600" b="1" dirty="0"/>
              <a:t>Credit hours:		4 (3+1)</a:t>
            </a:r>
            <a:endParaRPr lang="en-IN" sz="1600" b="1" dirty="0"/>
          </a:p>
          <a:p>
            <a:r>
              <a:rPr lang="en-IN" b="1" u="heavy" dirty="0"/>
              <a:t>Class </a:t>
            </a:r>
          </a:p>
          <a:p>
            <a:pPr marL="1828800" lvl="4" indent="0">
              <a:buNone/>
            </a:pPr>
            <a:r>
              <a:rPr lang="en-IN" sz="1600" b="1" dirty="0"/>
              <a:t>Course : 			BS I, 2</a:t>
            </a:r>
            <a:r>
              <a:rPr lang="en-IN" sz="1600" b="1" baseline="30000" dirty="0"/>
              <a:t>nd</a:t>
            </a:r>
            <a:r>
              <a:rPr lang="en-IN" sz="1600" b="1" dirty="0"/>
              <a:t> Semester</a:t>
            </a:r>
          </a:p>
          <a:p>
            <a:pPr marL="1828800" lvl="4" indent="0">
              <a:buNone/>
            </a:pPr>
            <a:r>
              <a:rPr lang="en-US" sz="1600" b="1" dirty="0"/>
              <a:t>Major:			CHEMISTRY </a:t>
            </a:r>
          </a:p>
          <a:p>
            <a:pPr marL="1828800" lvl="4" indent="0">
              <a:buNone/>
            </a:pPr>
            <a:r>
              <a:rPr lang="en-US" sz="1600" b="1" dirty="0"/>
              <a:t>Minor course:		Botany</a:t>
            </a:r>
            <a:endParaRPr lang="en-IN" sz="1600" b="1" dirty="0"/>
          </a:p>
          <a:p>
            <a:pPr marL="0" indent="0">
              <a:buNone/>
            </a:pPr>
            <a:endParaRPr lang="en-IN" dirty="0"/>
          </a:p>
        </p:txBody>
      </p:sp>
    </p:spTree>
    <p:extLst>
      <p:ext uri="{BB962C8B-B14F-4D97-AF65-F5344CB8AC3E}">
        <p14:creationId xmlns:p14="http://schemas.microsoft.com/office/powerpoint/2010/main" val="3155840592"/>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9555" y="154546"/>
            <a:ext cx="10650828" cy="6593984"/>
          </a:xfrm>
        </p:spPr>
        <p:txBody>
          <a:bodyPr>
            <a:normAutofit/>
          </a:bodyPr>
          <a:lstStyle/>
          <a:p>
            <a:pPr marL="0" indent="0" algn="just">
              <a:lnSpc>
                <a:spcPct val="150000"/>
              </a:lnSpc>
              <a:spcBef>
                <a:spcPts val="0"/>
              </a:spcBef>
              <a:buNone/>
            </a:pPr>
            <a:r>
              <a:rPr lang="en-IE" sz="2600" b="1" dirty="0">
                <a:solidFill>
                  <a:srgbClr val="0070C0"/>
                </a:solidFill>
              </a:rPr>
              <a:t>Management</a:t>
            </a:r>
          </a:p>
          <a:p>
            <a:r>
              <a:rPr lang="en-IE" dirty="0"/>
              <a:t>Controlling white rust is very difficult due to the nature of the '</a:t>
            </a:r>
            <a:r>
              <a:rPr lang="en-IE" dirty="0" err="1"/>
              <a:t>Albugo</a:t>
            </a:r>
            <a:r>
              <a:rPr lang="en-IE" dirty="0"/>
              <a:t>' pathogen. The method of control is tailored to specific crops and production systems. This is why identification of specific hosts (crops and possible weeds) is necessary to determine range and location of control methods.</a:t>
            </a:r>
          </a:p>
          <a:p>
            <a:r>
              <a:rPr lang="en-IE" i="1" dirty="0" err="1"/>
              <a:t>Albugo</a:t>
            </a:r>
            <a:r>
              <a:rPr lang="en-IE" dirty="0"/>
              <a:t> proliferates in wet and moist conditions so movement through infected fields should be limited after spore maturation in these conditions to limit spread. Minimizing irrigation in cool and moist seasons as well as eliminating windbreaks to allow faster leaf drying can be beneficial. When infection is recognized, systemically infected plant material (including culled crops) should be completely removed and destroyed. Fields should be inspected every 7–14 days to remove additional material and monitor spread. On root crops, infected leaf removal either by mowing or </a:t>
            </a:r>
            <a:r>
              <a:rPr lang="en-IE" dirty="0" err="1"/>
              <a:t>plowing</a:t>
            </a:r>
            <a:r>
              <a:rPr lang="en-IE" dirty="0"/>
              <a:t> prior to harvest will limit the spread of the pathogen during harvest. Any susceptible plants or weeds should be mowed or eliminated to reduce spread (White Rusts of Vegetables, 1990).</a:t>
            </a:r>
          </a:p>
          <a:p>
            <a:r>
              <a:rPr lang="en-IE" dirty="0"/>
              <a:t>Both conventional and organic fungicides are available and could be used to limit spread and yield losses during the spring, early summer and fall on crops and susceptible </a:t>
            </a:r>
            <a:r>
              <a:rPr lang="en-IE" dirty="0" err="1"/>
              <a:t>neighboring</a:t>
            </a:r>
            <a:r>
              <a:rPr lang="en-IE" dirty="0"/>
              <a:t> plants. Each of the 17 specific races of the white rust pathogen affects different plants so monitoring is essential as much as possible to limit overuse and cost of fungicide treatments. Common OMRI fungicides include sulphur, copper oxide, rosemary oil, and </a:t>
            </a:r>
            <a:r>
              <a:rPr lang="en-IE" dirty="0" err="1"/>
              <a:t>azadirachtin</a:t>
            </a:r>
            <a:r>
              <a:rPr lang="en-IE" dirty="0"/>
              <a:t> products (</a:t>
            </a:r>
            <a:r>
              <a:rPr lang="en-IE" dirty="0" err="1"/>
              <a:t>Biorationals</a:t>
            </a:r>
            <a:r>
              <a:rPr lang="en-IE" dirty="0"/>
              <a:t>, 2018). </a:t>
            </a:r>
            <a:r>
              <a:rPr lang="en-IE" dirty="0" err="1"/>
              <a:t>ommon</a:t>
            </a:r>
            <a:r>
              <a:rPr lang="en-IE" dirty="0"/>
              <a:t> conventional fungicides include </a:t>
            </a:r>
            <a:r>
              <a:rPr lang="en-IE" dirty="0" err="1"/>
              <a:t>mefenoxam</a:t>
            </a:r>
            <a:r>
              <a:rPr lang="en-IE" dirty="0"/>
              <a:t> and </a:t>
            </a:r>
            <a:r>
              <a:rPr lang="en-IE" dirty="0" err="1"/>
              <a:t>fosetyl-aluminum</a:t>
            </a:r>
            <a:r>
              <a:rPr lang="en-IE" dirty="0"/>
              <a:t> products (UC-IPM, 2012).</a:t>
            </a:r>
          </a:p>
          <a:p>
            <a:pPr algn="just">
              <a:lnSpc>
                <a:spcPct val="150000"/>
              </a:lnSpc>
              <a:spcBef>
                <a:spcPts val="0"/>
              </a:spcBef>
            </a:pPr>
            <a:endParaRPr lang="en-IE" dirty="0"/>
          </a:p>
        </p:txBody>
      </p:sp>
    </p:spTree>
    <p:extLst>
      <p:ext uri="{BB962C8B-B14F-4D97-AF65-F5344CB8AC3E}">
        <p14:creationId xmlns:p14="http://schemas.microsoft.com/office/powerpoint/2010/main" val="196261877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406" y="1165023"/>
            <a:ext cx="8911687" cy="1280890"/>
          </a:xfrm>
        </p:spPr>
        <p:txBody>
          <a:bodyPr/>
          <a:lstStyle/>
          <a:p>
            <a:r>
              <a:rPr lang="en-IE" dirty="0"/>
              <a:t>	</a:t>
            </a:r>
            <a:endParaRPr lang="en-IE" sz="2000" b="1" dirty="0"/>
          </a:p>
        </p:txBody>
      </p:sp>
      <p:sp>
        <p:nvSpPr>
          <p:cNvPr id="3" name="Content Placeholder 2"/>
          <p:cNvSpPr>
            <a:spLocks noGrp="1"/>
          </p:cNvSpPr>
          <p:nvPr>
            <p:ph idx="1"/>
          </p:nvPr>
        </p:nvSpPr>
        <p:spPr>
          <a:xfrm>
            <a:off x="1687133" y="115910"/>
            <a:ext cx="9817480" cy="6439436"/>
          </a:xfrm>
        </p:spPr>
        <p:txBody>
          <a:bodyPr>
            <a:normAutofit lnSpcReduction="10000"/>
          </a:bodyPr>
          <a:lstStyle/>
          <a:p>
            <a:pPr algn="just">
              <a:lnSpc>
                <a:spcPct val="150000"/>
              </a:lnSpc>
              <a:spcBef>
                <a:spcPts val="0"/>
              </a:spcBef>
            </a:pPr>
            <a:r>
              <a:rPr lang="en-IE" dirty="0"/>
              <a:t>There are some resistant and partially resistant varieties which are necessary in landscapes where white rust is present. Long-term white rust persistence in fields is not an issue with all crops or in all states; however, non-susceptible crop rotation in infected fields for at least three years is widely recommended to limit establishment and wider dispersal of this pathogen from plant debris, soil, and perennial root material. This pathogen can eliminate viable production of susceptible crops in specific fields indefinitely if infection is widespread over many years (White Rusts of Vegetables, 1990).</a:t>
            </a:r>
            <a:endParaRPr lang="en-IE" baseline="30000" dirty="0"/>
          </a:p>
          <a:p>
            <a:pPr marL="0" indent="0" algn="just">
              <a:lnSpc>
                <a:spcPct val="150000"/>
              </a:lnSpc>
              <a:spcBef>
                <a:spcPts val="0"/>
              </a:spcBef>
              <a:buNone/>
            </a:pPr>
            <a:r>
              <a:rPr lang="en-IE" sz="2400" b="1" dirty="0">
                <a:solidFill>
                  <a:srgbClr val="0070C0"/>
                </a:solidFill>
              </a:rPr>
              <a:t>Importance</a:t>
            </a:r>
          </a:p>
          <a:p>
            <a:pPr algn="just">
              <a:lnSpc>
                <a:spcPct val="150000"/>
              </a:lnSpc>
              <a:spcBef>
                <a:spcPts val="0"/>
              </a:spcBef>
            </a:pPr>
            <a:r>
              <a:rPr lang="en-IE" dirty="0"/>
              <a:t>White rust can be a devastating disease on many important agricultural crops throughout the world. Seventeen races of white rust have been identified worldwide, each with a high level of host specificity. White rust is an economically important foliar disease, causing substantial yield losses and eventual death of various crops. Yield losses of up to 20 </a:t>
            </a:r>
            <a:r>
              <a:rPr lang="en-IE" dirty="0" err="1"/>
              <a:t>percent</a:t>
            </a:r>
            <a:r>
              <a:rPr lang="en-IE" dirty="0"/>
              <a:t> have been recorded in canola fields, and white rust is considered the most important foliar disease of </a:t>
            </a:r>
            <a:r>
              <a:rPr lang="en-IE" dirty="0" err="1"/>
              <a:t>Brassicaceae</a:t>
            </a:r>
            <a:r>
              <a:rPr lang="en-IE" dirty="0"/>
              <a:t> species in Australia (Diseases — Canola, 2018).</a:t>
            </a:r>
          </a:p>
          <a:p>
            <a:pPr algn="just">
              <a:lnSpc>
                <a:spcPct val="150000"/>
              </a:lnSpc>
              <a:spcBef>
                <a:spcPts val="0"/>
              </a:spcBef>
            </a:pPr>
            <a:endParaRPr lang="en-IE" dirty="0"/>
          </a:p>
          <a:p>
            <a:endParaRPr lang="en-IE" dirty="0"/>
          </a:p>
        </p:txBody>
      </p:sp>
    </p:spTree>
    <p:extLst>
      <p:ext uri="{BB962C8B-B14F-4D97-AF65-F5344CB8AC3E}">
        <p14:creationId xmlns:p14="http://schemas.microsoft.com/office/powerpoint/2010/main" val="201703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8" y="421651"/>
            <a:ext cx="8202717" cy="1252603"/>
          </a:xfrm>
        </p:spPr>
        <p:txBody>
          <a:bodyPr>
            <a:normAutofit/>
          </a:bodyPr>
          <a:lstStyle/>
          <a:p>
            <a:r>
              <a:rPr lang="en-IN" sz="2400" b="1" u="sng" dirty="0">
                <a:solidFill>
                  <a:srgbClr val="0070C0"/>
                </a:solidFill>
              </a:rPr>
              <a:t>References</a:t>
            </a:r>
            <a:endParaRPr lang="en-IN" sz="2400" i="1" dirty="0">
              <a:solidFill>
                <a:srgbClr val="0070C0"/>
              </a:solidFill>
            </a:endParaRPr>
          </a:p>
        </p:txBody>
      </p:sp>
      <p:sp>
        <p:nvSpPr>
          <p:cNvPr id="3" name="Content Placeholder 2"/>
          <p:cNvSpPr>
            <a:spLocks noGrp="1"/>
          </p:cNvSpPr>
          <p:nvPr>
            <p:ph idx="1"/>
          </p:nvPr>
        </p:nvSpPr>
        <p:spPr>
          <a:xfrm>
            <a:off x="1403797" y="1081825"/>
            <a:ext cx="10650828" cy="5666705"/>
          </a:xfrm>
        </p:spPr>
        <p:txBody>
          <a:bodyPr>
            <a:normAutofit/>
          </a:bodyPr>
          <a:lstStyle/>
          <a:p>
            <a:pPr algn="just">
              <a:lnSpc>
                <a:spcPct val="150000"/>
              </a:lnSpc>
              <a:spcBef>
                <a:spcPts val="0"/>
              </a:spcBef>
            </a:pPr>
            <a:r>
              <a:rPr lang="en-IE" dirty="0">
                <a:hlinkClick r:id="rId2"/>
              </a:rPr>
              <a:t>White Rusts of Vegetables"</a:t>
            </a:r>
            <a:r>
              <a:rPr lang="en-IE" dirty="0"/>
              <a:t> </a:t>
            </a:r>
            <a:r>
              <a:rPr lang="en-IE" dirty="0">
                <a:hlinkClick r:id="rId3"/>
              </a:rPr>
              <a:t>Archived</a:t>
            </a:r>
            <a:r>
              <a:rPr lang="en-IE" dirty="0"/>
              <a:t> 2013-12-28 at the </a:t>
            </a:r>
            <a:r>
              <a:rPr lang="en-IE" dirty="0" err="1">
                <a:hlinkClick r:id="rId4" tooltip="Wayback Machine"/>
              </a:rPr>
              <a:t>Wayback</a:t>
            </a:r>
            <a:r>
              <a:rPr lang="en-IE" dirty="0">
                <a:hlinkClick r:id="rId4" tooltip="Wayback Machine"/>
              </a:rPr>
              <a:t> Machine</a:t>
            </a:r>
            <a:r>
              <a:rPr lang="en-IE" dirty="0"/>
              <a:t> (PDF), RPD No. 960, Univ. of Illinois Extension, uiuc.edu, September 1990.</a:t>
            </a:r>
          </a:p>
          <a:p>
            <a:pPr algn="just">
              <a:lnSpc>
                <a:spcPct val="150000"/>
              </a:lnSpc>
              <a:spcBef>
                <a:spcPts val="0"/>
              </a:spcBef>
            </a:pPr>
            <a:r>
              <a:rPr lang="en-IE" i="1" dirty="0">
                <a:hlinkClick r:id="rId5"/>
              </a:rPr>
              <a:t>"</a:t>
            </a:r>
            <a:r>
              <a:rPr lang="en-IE" i="1" dirty="0" err="1">
                <a:hlinkClick r:id="rId5"/>
              </a:rPr>
              <a:t>Biorationals</a:t>
            </a:r>
            <a:r>
              <a:rPr lang="en-IE" i="1" dirty="0">
                <a:hlinkClick r:id="rId5"/>
              </a:rPr>
              <a:t> - Ecological Pest Management Database - ATTRA - National Sustainable Agriculture Information Service"</a:t>
            </a:r>
            <a:r>
              <a:rPr lang="en-IE" i="1" dirty="0"/>
              <a:t>. attra.ncat.org. Retrieved 5 September 2018.</a:t>
            </a:r>
            <a:endParaRPr lang="en-IE" dirty="0"/>
          </a:p>
          <a:p>
            <a:pPr algn="just">
              <a:lnSpc>
                <a:spcPct val="150000"/>
              </a:lnSpc>
              <a:spcBef>
                <a:spcPts val="0"/>
              </a:spcBef>
            </a:pPr>
            <a:r>
              <a:rPr lang="en-IE" dirty="0"/>
              <a:t> </a:t>
            </a:r>
            <a:r>
              <a:rPr lang="en-IE" dirty="0">
                <a:hlinkClick r:id="rId6"/>
              </a:rPr>
              <a:t>"UC IPM: UC Management Guidelines for white rust on Cole Crops"</a:t>
            </a:r>
            <a:r>
              <a:rPr lang="en-IE" dirty="0"/>
              <a:t> (r108101411), ipm.ucdavis.edu, November 2008. Retrieved on 2012-11-02.</a:t>
            </a:r>
          </a:p>
          <a:p>
            <a:pPr algn="just">
              <a:lnSpc>
                <a:spcPct val="150000"/>
              </a:lnSpc>
              <a:spcBef>
                <a:spcPts val="0"/>
              </a:spcBef>
            </a:pPr>
            <a:r>
              <a:rPr lang="en-IE" dirty="0"/>
              <a:t> </a:t>
            </a:r>
            <a:r>
              <a:rPr lang="en-IE" i="1" dirty="0">
                <a:hlinkClick r:id="rId7"/>
              </a:rPr>
              <a:t>"Diseases — Canola"</a:t>
            </a:r>
            <a:r>
              <a:rPr lang="en-IE" i="1" dirty="0"/>
              <a:t>. www.canola.okstate.edu. Retrieved 5 September 2018.</a:t>
            </a:r>
            <a:endParaRPr lang="en-IE" dirty="0"/>
          </a:p>
          <a:p>
            <a:pPr marL="0" indent="0" algn="just">
              <a:lnSpc>
                <a:spcPct val="150000"/>
              </a:lnSpc>
              <a:spcBef>
                <a:spcPts val="0"/>
              </a:spcBef>
              <a:buNone/>
            </a:pPr>
            <a:endParaRPr lang="en-IE" dirty="0"/>
          </a:p>
        </p:txBody>
      </p:sp>
    </p:spTree>
    <p:extLst>
      <p:ext uri="{BB962C8B-B14F-4D97-AF65-F5344CB8AC3E}">
        <p14:creationId xmlns:p14="http://schemas.microsoft.com/office/powerpoint/2010/main" val="274202022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32317" y="108955"/>
            <a:ext cx="8911687" cy="869839"/>
          </a:xfrm>
        </p:spPr>
        <p:txBody>
          <a:bodyPr>
            <a:normAutofit/>
          </a:bodyPr>
          <a:lstStyle/>
          <a:p>
            <a:r>
              <a:rPr lang="en-IE" b="1" dirty="0" err="1">
                <a:solidFill>
                  <a:schemeClr val="tx1"/>
                </a:solidFill>
              </a:rPr>
              <a:t>Ascomycetes-</a:t>
            </a:r>
            <a:r>
              <a:rPr lang="en-IE" b="1" i="1" dirty="0" err="1">
                <a:solidFill>
                  <a:schemeClr val="tx1"/>
                </a:solidFill>
              </a:rPr>
              <a:t>Penicillium</a:t>
            </a:r>
            <a:endParaRPr lang="en-IE" b="1" i="1" dirty="0">
              <a:solidFill>
                <a:schemeClr val="tx1"/>
              </a:solidFill>
            </a:endParaRPr>
          </a:p>
        </p:txBody>
      </p:sp>
      <p:pic>
        <p:nvPicPr>
          <p:cNvPr id="8194" name="Picture 2" desc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250" y="1998663"/>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184856" y="1622738"/>
            <a:ext cx="10319756" cy="4288484"/>
          </a:xfrm>
        </p:spPr>
        <p:txBody>
          <a:bodyPr/>
          <a:lstStyle/>
          <a:p>
            <a:endParaRPr lang="en-IE"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0196" y="1287887"/>
            <a:ext cx="6352289" cy="4224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86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37870459"/>
              </p:ext>
            </p:extLst>
          </p:nvPr>
        </p:nvGraphicFramePr>
        <p:xfrm>
          <a:off x="4224270" y="523875"/>
          <a:ext cx="4320538" cy="4033697"/>
        </p:xfrm>
        <a:graphic>
          <a:graphicData uri="http://schemas.openxmlformats.org/drawingml/2006/table">
            <a:tbl>
              <a:tblPr/>
              <a:tblGrid>
                <a:gridCol w="2160269">
                  <a:extLst>
                    <a:ext uri="{9D8B030D-6E8A-4147-A177-3AD203B41FA5}">
                      <a16:colId xmlns:a16="http://schemas.microsoft.com/office/drawing/2014/main" val="20000"/>
                    </a:ext>
                  </a:extLst>
                </a:gridCol>
                <a:gridCol w="2160269">
                  <a:extLst>
                    <a:ext uri="{9D8B030D-6E8A-4147-A177-3AD203B41FA5}">
                      <a16:colId xmlns:a16="http://schemas.microsoft.com/office/drawing/2014/main" val="20001"/>
                    </a:ext>
                  </a:extLst>
                </a:gridCol>
              </a:tblGrid>
              <a:tr h="520477">
                <a:tc gridSpan="2">
                  <a:txBody>
                    <a:bodyPr/>
                    <a:lstStyle/>
                    <a:p>
                      <a:pPr algn="ctr" fontAlgn="t"/>
                      <a:r>
                        <a:rPr lang="en-IE" b="1" u="none" strike="noStrike" dirty="0">
                          <a:solidFill>
                            <a:srgbClr val="0B0080"/>
                          </a:solidFill>
                          <a:effectLst/>
                          <a:hlinkClick r:id="rId2" tooltip="Taxonomy (biology)"/>
                        </a:rPr>
                        <a:t>Scientific classification</a:t>
                      </a:r>
                      <a:endParaRPr lang="en-IE" b="1" dirty="0">
                        <a:effectLst/>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91FAFA"/>
                    </a:solidFill>
                  </a:tcPr>
                </a:tc>
                <a:tc hMerge="1">
                  <a:txBody>
                    <a:bodyPr/>
                    <a:lstStyle/>
                    <a:p>
                      <a:endParaRPr lang="en-IE"/>
                    </a:p>
                  </a:txBody>
                  <a:tcPr/>
                </a:tc>
                <a:extLst>
                  <a:ext uri="{0D108BD9-81ED-4DB2-BD59-A6C34878D82A}">
                    <a16:rowId xmlns:a16="http://schemas.microsoft.com/office/drawing/2014/main" val="10000"/>
                  </a:ext>
                </a:extLst>
              </a:tr>
              <a:tr h="520477">
                <a:tc>
                  <a:txBody>
                    <a:bodyPr/>
                    <a:lstStyle/>
                    <a:p>
                      <a:pPr algn="l" fontAlgn="t"/>
                      <a:r>
                        <a:rPr lang="en-IE">
                          <a:effectLst/>
                        </a:rPr>
                        <a:t>Kingdom:</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u="none" strike="noStrike">
                          <a:solidFill>
                            <a:srgbClr val="0B0080"/>
                          </a:solidFill>
                          <a:effectLst/>
                          <a:hlinkClick r:id="rId3" tooltip="Fungus"/>
                        </a:rPr>
                        <a:t>Fungi</a:t>
                      </a:r>
                      <a:endParaRPr lang="en-IE">
                        <a:effectLst/>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1"/>
                  </a:ext>
                </a:extLst>
              </a:tr>
              <a:tr h="520477">
                <a:tc>
                  <a:txBody>
                    <a:bodyPr/>
                    <a:lstStyle/>
                    <a:p>
                      <a:pPr algn="l" fontAlgn="t"/>
                      <a:r>
                        <a:rPr lang="en-IE">
                          <a:effectLst/>
                        </a:rPr>
                        <a:t>Division:</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u="none" strike="noStrike">
                          <a:solidFill>
                            <a:srgbClr val="0B0080"/>
                          </a:solidFill>
                          <a:effectLst/>
                          <a:hlinkClick r:id="rId4" tooltip="Ascomycota"/>
                        </a:rPr>
                        <a:t>Ascomycota</a:t>
                      </a:r>
                      <a:endParaRPr lang="en-IE">
                        <a:effectLst/>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2"/>
                  </a:ext>
                </a:extLst>
              </a:tr>
              <a:tr h="520477">
                <a:tc>
                  <a:txBody>
                    <a:bodyPr/>
                    <a:lstStyle/>
                    <a:p>
                      <a:pPr algn="l" fontAlgn="t"/>
                      <a:r>
                        <a:rPr lang="en-IE">
                          <a:effectLst/>
                        </a:rPr>
                        <a:t>Class:</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u="none" strike="noStrike">
                          <a:solidFill>
                            <a:srgbClr val="0B0080"/>
                          </a:solidFill>
                          <a:effectLst/>
                          <a:hlinkClick r:id="rId5" tooltip="Eurotiomycetes"/>
                        </a:rPr>
                        <a:t>Eurotiomycetes</a:t>
                      </a:r>
                      <a:endParaRPr lang="en-IE">
                        <a:effectLst/>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3"/>
                  </a:ext>
                </a:extLst>
              </a:tr>
              <a:tr h="520477">
                <a:tc>
                  <a:txBody>
                    <a:bodyPr/>
                    <a:lstStyle/>
                    <a:p>
                      <a:pPr algn="l" fontAlgn="t"/>
                      <a:r>
                        <a:rPr lang="en-IE">
                          <a:effectLst/>
                        </a:rPr>
                        <a:t>Order:</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u="none" strike="noStrike">
                          <a:solidFill>
                            <a:srgbClr val="0B0080"/>
                          </a:solidFill>
                          <a:effectLst/>
                          <a:hlinkClick r:id="rId6" tooltip="Eurotiales"/>
                        </a:rPr>
                        <a:t>Eurotiales</a:t>
                      </a:r>
                      <a:endParaRPr lang="en-IE">
                        <a:effectLst/>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4"/>
                  </a:ext>
                </a:extLst>
              </a:tr>
              <a:tr h="520477">
                <a:tc>
                  <a:txBody>
                    <a:bodyPr/>
                    <a:lstStyle/>
                    <a:p>
                      <a:pPr algn="l" fontAlgn="t"/>
                      <a:r>
                        <a:rPr lang="en-IE">
                          <a:effectLst/>
                        </a:rPr>
                        <a:t>Family:</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u="none" strike="noStrike">
                          <a:solidFill>
                            <a:srgbClr val="0B0080"/>
                          </a:solidFill>
                          <a:effectLst/>
                          <a:hlinkClick r:id="rId7" tooltip="Trichocomaceae"/>
                        </a:rPr>
                        <a:t>Trichocomaceae</a:t>
                      </a:r>
                      <a:endParaRPr lang="en-IE">
                        <a:effectLst/>
                      </a:endParaRP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5"/>
                  </a:ext>
                </a:extLst>
              </a:tr>
              <a:tr h="910835">
                <a:tc>
                  <a:txBody>
                    <a:bodyPr/>
                    <a:lstStyle/>
                    <a:p>
                      <a:pPr algn="l" fontAlgn="t"/>
                      <a:r>
                        <a:rPr lang="en-IE" dirty="0">
                          <a:effectLst/>
                        </a:rPr>
                        <a:t>Genus:</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b="1" i="1" dirty="0" err="1">
                          <a:effectLst/>
                        </a:rPr>
                        <a:t>Penicillium</a:t>
                      </a:r>
                      <a:br>
                        <a:rPr lang="en-IE" dirty="0">
                          <a:effectLst/>
                        </a:rPr>
                      </a:br>
                      <a:r>
                        <a:rPr lang="en-IE" u="none" strike="noStrike" dirty="0">
                          <a:solidFill>
                            <a:srgbClr val="0B0080"/>
                          </a:solidFill>
                          <a:effectLst/>
                          <a:hlinkClick r:id="rId8" tooltip="Johann Heinrich Friedrich Link"/>
                        </a:rPr>
                        <a:t>Link</a:t>
                      </a:r>
                      <a:r>
                        <a:rPr lang="en-IE" dirty="0">
                          <a:effectLst/>
                        </a:rPr>
                        <a:t> (1809)</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6889813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319" y="109470"/>
            <a:ext cx="11410681" cy="6748530"/>
          </a:xfrm>
        </p:spPr>
        <p:txBody>
          <a:bodyPr>
            <a:normAutofit/>
          </a:bodyPr>
          <a:lstStyle/>
          <a:p>
            <a:endParaRPr lang="en-IN" dirty="0"/>
          </a:p>
          <a:p>
            <a:endParaRPr lang="en-IN" dirty="0"/>
          </a:p>
        </p:txBody>
      </p:sp>
      <p:sp>
        <p:nvSpPr>
          <p:cNvPr id="2" name="Rectangle 1"/>
          <p:cNvSpPr/>
          <p:nvPr/>
        </p:nvSpPr>
        <p:spPr>
          <a:xfrm>
            <a:off x="1468192" y="0"/>
            <a:ext cx="10483402" cy="7432804"/>
          </a:xfrm>
          <a:prstGeom prst="rect">
            <a:avLst/>
          </a:prstGeom>
        </p:spPr>
        <p:txBody>
          <a:bodyPr wrap="square">
            <a:spAutoFit/>
          </a:bodyPr>
          <a:lstStyle/>
          <a:p>
            <a:pPr algn="just">
              <a:lnSpc>
                <a:spcPct val="150000"/>
              </a:lnSpc>
            </a:pPr>
            <a:r>
              <a:rPr lang="en-IE" b="1" i="1" dirty="0" err="1"/>
              <a:t>Penicillium</a:t>
            </a:r>
            <a:r>
              <a:rPr lang="en-IE" dirty="0"/>
              <a:t> </a:t>
            </a:r>
            <a:r>
              <a:rPr lang="en-IE" dirty="0" err="1"/>
              <a:t>ascomycetous</a:t>
            </a:r>
            <a:r>
              <a:rPr lang="en-IE" dirty="0"/>
              <a:t> fungi are of major importance in the natural environment as well as food and drug production.</a:t>
            </a:r>
          </a:p>
          <a:p>
            <a:pPr algn="just">
              <a:lnSpc>
                <a:spcPct val="150000"/>
              </a:lnSpc>
            </a:pPr>
            <a:r>
              <a:rPr lang="en-IE" dirty="0"/>
              <a:t>Some members of the genus produce penicillin, a molecule that is used as an antibiotic, which kills or stops the growth of certain kinds of bacteria. Other species are used in </a:t>
            </a:r>
            <a:r>
              <a:rPr lang="en-IE" dirty="0" err="1"/>
              <a:t>cheesemaking</a:t>
            </a:r>
            <a:r>
              <a:rPr lang="en-IE" dirty="0"/>
              <a:t>. According to the </a:t>
            </a:r>
            <a:r>
              <a:rPr lang="en-IE" i="1" dirty="0"/>
              <a:t>Dictionary of the Fungi</a:t>
            </a:r>
            <a:r>
              <a:rPr lang="en-IE" dirty="0"/>
              <a:t> (10th edition, 2008), the widespread genus contains over 300 species (</a:t>
            </a:r>
            <a:r>
              <a:rPr lang="en-IE" i="1" dirty="0"/>
              <a:t>Kirk, 2008)</a:t>
            </a:r>
            <a:r>
              <a:rPr lang="en-IE" dirty="0"/>
              <a:t>.</a:t>
            </a:r>
            <a:endParaRPr lang="en-IE" baseline="30000" dirty="0"/>
          </a:p>
          <a:p>
            <a:pPr algn="just">
              <a:lnSpc>
                <a:spcPct val="150000"/>
              </a:lnSpc>
            </a:pPr>
            <a:r>
              <a:rPr lang="en-IE" b="1" dirty="0">
                <a:solidFill>
                  <a:srgbClr val="0070C0"/>
                </a:solidFill>
              </a:rPr>
              <a:t>Taxonomy</a:t>
            </a:r>
          </a:p>
          <a:p>
            <a:pPr algn="just">
              <a:lnSpc>
                <a:spcPct val="150000"/>
              </a:lnSpc>
            </a:pPr>
            <a:r>
              <a:rPr lang="en-IE" dirty="0"/>
              <a:t>The genus was first described in the scientific literature by Johann Heinrich Friedrich Link in his 1809 work </a:t>
            </a:r>
            <a:r>
              <a:rPr lang="en-IE" i="1" dirty="0" err="1"/>
              <a:t>Observationes</a:t>
            </a:r>
            <a:r>
              <a:rPr lang="en-IE" i="1" dirty="0"/>
              <a:t> in </a:t>
            </a:r>
            <a:r>
              <a:rPr lang="en-IE" i="1" dirty="0" err="1"/>
              <a:t>ordines</a:t>
            </a:r>
            <a:r>
              <a:rPr lang="en-IE" i="1" dirty="0"/>
              <a:t> </a:t>
            </a:r>
            <a:r>
              <a:rPr lang="en-IE" i="1" dirty="0" err="1"/>
              <a:t>plantarum</a:t>
            </a:r>
            <a:r>
              <a:rPr lang="en-IE" i="1" dirty="0"/>
              <a:t> </a:t>
            </a:r>
            <a:r>
              <a:rPr lang="en-IE" i="1" dirty="0" err="1"/>
              <a:t>naturales</a:t>
            </a:r>
            <a:r>
              <a:rPr lang="en-IE" dirty="0"/>
              <a:t>, writing "</a:t>
            </a:r>
            <a:r>
              <a:rPr lang="en-IE" dirty="0" err="1"/>
              <a:t>Penicillium</a:t>
            </a:r>
            <a:r>
              <a:rPr lang="en-IE" dirty="0"/>
              <a:t>. </a:t>
            </a:r>
            <a:r>
              <a:rPr lang="en-IE" dirty="0" err="1"/>
              <a:t>Thallus</a:t>
            </a:r>
            <a:r>
              <a:rPr lang="en-IE" dirty="0"/>
              <a:t> e </a:t>
            </a:r>
            <a:r>
              <a:rPr lang="en-IE" dirty="0" err="1"/>
              <a:t>floccis</a:t>
            </a:r>
            <a:r>
              <a:rPr lang="en-IE" dirty="0"/>
              <a:t> </a:t>
            </a:r>
            <a:r>
              <a:rPr lang="en-IE" dirty="0" err="1"/>
              <a:t>caespitosis</a:t>
            </a:r>
            <a:r>
              <a:rPr lang="en-IE" dirty="0"/>
              <a:t> </a:t>
            </a:r>
            <a:r>
              <a:rPr lang="en-IE" dirty="0" err="1"/>
              <a:t>septatis</a:t>
            </a:r>
            <a:r>
              <a:rPr lang="en-IE" dirty="0"/>
              <a:t> </a:t>
            </a:r>
            <a:r>
              <a:rPr lang="en-IE" dirty="0" err="1"/>
              <a:t>simplicibus</a:t>
            </a:r>
            <a:r>
              <a:rPr lang="en-IE" dirty="0"/>
              <a:t> </a:t>
            </a:r>
            <a:r>
              <a:rPr lang="en-IE" dirty="0" err="1"/>
              <a:t>aut</a:t>
            </a:r>
            <a:r>
              <a:rPr lang="en-IE" dirty="0"/>
              <a:t> </a:t>
            </a:r>
            <a:r>
              <a:rPr lang="en-IE" dirty="0" err="1"/>
              <a:t>ramosis</a:t>
            </a:r>
            <a:r>
              <a:rPr lang="en-IE" dirty="0"/>
              <a:t> </a:t>
            </a:r>
            <a:r>
              <a:rPr lang="en-IE" dirty="0" err="1"/>
              <a:t>fertilibus</a:t>
            </a:r>
            <a:r>
              <a:rPr lang="en-IE" dirty="0"/>
              <a:t> </a:t>
            </a:r>
            <a:r>
              <a:rPr lang="en-IE" dirty="0" err="1"/>
              <a:t>erectis</a:t>
            </a:r>
            <a:r>
              <a:rPr lang="en-IE" dirty="0"/>
              <a:t> </a:t>
            </a:r>
            <a:r>
              <a:rPr lang="en-IE" dirty="0" err="1"/>
              <a:t>apice</a:t>
            </a:r>
            <a:r>
              <a:rPr lang="en-IE" dirty="0"/>
              <a:t> </a:t>
            </a:r>
            <a:r>
              <a:rPr lang="en-IE" dirty="0" err="1"/>
              <a:t>penicillatis</a:t>
            </a:r>
            <a:r>
              <a:rPr lang="en-IE" dirty="0"/>
              <a:t>", where </a:t>
            </a:r>
            <a:r>
              <a:rPr lang="en-IE" dirty="0" err="1"/>
              <a:t>penicillatis</a:t>
            </a:r>
            <a:r>
              <a:rPr lang="en-IE" dirty="0"/>
              <a:t> referred to "pencil-like" (referring to a Camel's hair pencil brush (</a:t>
            </a:r>
            <a:r>
              <a:rPr lang="en-IE" dirty="0" err="1"/>
              <a:t>Visagie</a:t>
            </a:r>
            <a:r>
              <a:rPr lang="en-IE" dirty="0"/>
              <a:t> et al., 2014; Link, 1809)</a:t>
            </a:r>
            <a:r>
              <a:rPr lang="en-IE" b="1" dirty="0"/>
              <a:t>.</a:t>
            </a:r>
            <a:r>
              <a:rPr lang="en-IE" b="1" baseline="30000" dirty="0" err="1"/>
              <a:t>b</a:t>
            </a:r>
            <a:r>
              <a:rPr lang="en-IE" dirty="0" err="1"/>
              <a:t>Link</a:t>
            </a:r>
            <a:r>
              <a:rPr lang="en-IE" dirty="0"/>
              <a:t> included three species—</a:t>
            </a:r>
            <a:r>
              <a:rPr lang="en-IE" i="1" dirty="0"/>
              <a:t>P. </a:t>
            </a:r>
            <a:r>
              <a:rPr lang="en-IE" i="1" dirty="0" err="1"/>
              <a:t>candidum</a:t>
            </a:r>
            <a:r>
              <a:rPr lang="en-IE" dirty="0"/>
              <a:t>, </a:t>
            </a:r>
            <a:r>
              <a:rPr lang="en-IE" i="1" dirty="0"/>
              <a:t>P. </a:t>
            </a:r>
            <a:r>
              <a:rPr lang="en-IE" i="1" dirty="0" err="1"/>
              <a:t>expansum</a:t>
            </a:r>
            <a:r>
              <a:rPr lang="en-IE" dirty="0"/>
              <a:t>, and </a:t>
            </a:r>
            <a:r>
              <a:rPr lang="en-IE" i="1" dirty="0"/>
              <a:t>P. </a:t>
            </a:r>
            <a:r>
              <a:rPr lang="en-IE" i="1" dirty="0" err="1"/>
              <a:t>glaucum</a:t>
            </a:r>
            <a:r>
              <a:rPr lang="en-IE" dirty="0"/>
              <a:t>—all of which produced a brush-like conidiophore (asexual fruiting structure). The common apple rot fungus </a:t>
            </a:r>
            <a:r>
              <a:rPr lang="en-IE" i="1" dirty="0"/>
              <a:t>P. </a:t>
            </a:r>
            <a:r>
              <a:rPr lang="en-IE" i="1" dirty="0" err="1"/>
              <a:t>expansum</a:t>
            </a:r>
            <a:r>
              <a:rPr lang="en-IE" dirty="0"/>
              <a:t> was selected as the type species (Samson and Pitt, 1985).</a:t>
            </a:r>
          </a:p>
          <a:p>
            <a:pPr algn="just">
              <a:lnSpc>
                <a:spcPct val="150000"/>
              </a:lnSpc>
            </a:pPr>
            <a:r>
              <a:rPr lang="en-IE" dirty="0"/>
              <a:t>In a 1979 monograph, John I. Pitt divided </a:t>
            </a:r>
            <a:r>
              <a:rPr lang="en-IE" i="1" dirty="0" err="1"/>
              <a:t>Penicillium</a:t>
            </a:r>
            <a:r>
              <a:rPr lang="en-IE" dirty="0"/>
              <a:t> into four subgenera based on conidiophore morphology and branching pattern: </a:t>
            </a:r>
            <a:r>
              <a:rPr lang="en-IE" i="1" dirty="0" err="1"/>
              <a:t>Aspergilloides</a:t>
            </a:r>
            <a:r>
              <a:rPr lang="en-IE" dirty="0"/>
              <a:t>, </a:t>
            </a:r>
            <a:r>
              <a:rPr lang="en-IE" i="1" dirty="0" err="1"/>
              <a:t>Biverticillium</a:t>
            </a:r>
            <a:r>
              <a:rPr lang="en-IE" dirty="0"/>
              <a:t>, </a:t>
            </a:r>
            <a:r>
              <a:rPr lang="en-IE" i="1" dirty="0" err="1"/>
              <a:t>Furcatum</a:t>
            </a:r>
            <a:r>
              <a:rPr lang="en-IE" dirty="0"/>
              <a:t>, and </a:t>
            </a:r>
            <a:r>
              <a:rPr lang="en-IE" i="1" dirty="0" err="1"/>
              <a:t>Penicillium</a:t>
            </a:r>
            <a:r>
              <a:rPr lang="en-IE" dirty="0"/>
              <a:t> (Pitt, 1979)</a:t>
            </a:r>
            <a:r>
              <a:rPr lang="en-IE" baseline="30000" dirty="0"/>
              <a:t>.</a:t>
            </a:r>
            <a:endParaRPr lang="en-IE" dirty="0"/>
          </a:p>
        </p:txBody>
      </p:sp>
    </p:spTree>
    <p:extLst>
      <p:ext uri="{BB962C8B-B14F-4D97-AF65-F5344CB8AC3E}">
        <p14:creationId xmlns:p14="http://schemas.microsoft.com/office/powerpoint/2010/main" val="201959160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3644" y="270457"/>
            <a:ext cx="10728102" cy="6387920"/>
          </a:xfrm>
        </p:spPr>
        <p:txBody>
          <a:bodyPr>
            <a:normAutofit fontScale="92500"/>
          </a:bodyPr>
          <a:lstStyle/>
          <a:p>
            <a:pPr marL="0" indent="0">
              <a:buNone/>
            </a:pPr>
            <a:r>
              <a:rPr lang="en-IE" sz="2400" b="1" dirty="0">
                <a:solidFill>
                  <a:srgbClr val="0070C0"/>
                </a:solidFill>
              </a:rPr>
              <a:t>Characteristics</a:t>
            </a:r>
          </a:p>
          <a:p>
            <a:pPr algn="just">
              <a:lnSpc>
                <a:spcPct val="150000"/>
              </a:lnSpc>
              <a:spcBef>
                <a:spcPts val="0"/>
              </a:spcBef>
            </a:pPr>
            <a:r>
              <a:rPr lang="en-IE" dirty="0"/>
              <a:t>The </a:t>
            </a:r>
            <a:r>
              <a:rPr lang="en-IE" dirty="0" err="1"/>
              <a:t>thallus</a:t>
            </a:r>
            <a:r>
              <a:rPr lang="en-IE" dirty="0"/>
              <a:t> (mycelium) consists of highly branched networks of multinucleated cells located on a septum lacking hyphae that is often </a:t>
            </a:r>
            <a:r>
              <a:rPr lang="en-IE" dirty="0" err="1"/>
              <a:t>colorless</a:t>
            </a:r>
            <a:r>
              <a:rPr lang="en-IE" dirty="0"/>
              <a:t>. Conidiophores are at the end of each branch accompanied by green spherical constricted units called </a:t>
            </a:r>
            <a:r>
              <a:rPr lang="en-IE" dirty="0" err="1"/>
              <a:t>conidiospores</a:t>
            </a:r>
            <a:r>
              <a:rPr lang="en-IE" dirty="0"/>
              <a:t>. These individual units play a significant role in reproduction; </a:t>
            </a:r>
            <a:r>
              <a:rPr lang="en-IE" dirty="0" err="1"/>
              <a:t>conidiospores</a:t>
            </a:r>
            <a:r>
              <a:rPr lang="en-IE" dirty="0"/>
              <a:t> are the main dispersal route of the fungi.</a:t>
            </a:r>
          </a:p>
          <a:p>
            <a:pPr algn="just">
              <a:lnSpc>
                <a:spcPct val="150000"/>
              </a:lnSpc>
              <a:spcBef>
                <a:spcPts val="0"/>
              </a:spcBef>
            </a:pPr>
            <a:r>
              <a:rPr lang="en-IE" dirty="0"/>
              <a:t>Sexual reproduction involves the production of </a:t>
            </a:r>
            <a:r>
              <a:rPr lang="en-IE" dirty="0" err="1"/>
              <a:t>ascospores</a:t>
            </a:r>
            <a:r>
              <a:rPr lang="en-IE" dirty="0"/>
              <a:t>, commencing with the fusion of an </a:t>
            </a:r>
            <a:r>
              <a:rPr lang="en-IE" dirty="0" err="1"/>
              <a:t>archegonium</a:t>
            </a:r>
            <a:r>
              <a:rPr lang="en-IE" dirty="0"/>
              <a:t> and an antheridium, with sharing of nuclei. The irregularly distributed </a:t>
            </a:r>
            <a:r>
              <a:rPr lang="en-IE" dirty="0" err="1"/>
              <a:t>asci</a:t>
            </a:r>
            <a:r>
              <a:rPr lang="en-IE" dirty="0"/>
              <a:t> contain eight unicellular </a:t>
            </a:r>
            <a:r>
              <a:rPr lang="en-IE" dirty="0" err="1"/>
              <a:t>ascospores</a:t>
            </a:r>
            <a:r>
              <a:rPr lang="en-IE" dirty="0"/>
              <a:t> each.</a:t>
            </a:r>
          </a:p>
          <a:p>
            <a:pPr marL="0" indent="0">
              <a:buNone/>
            </a:pPr>
            <a:r>
              <a:rPr lang="en-IE" sz="2400" b="1" dirty="0">
                <a:solidFill>
                  <a:srgbClr val="0070C0"/>
                </a:solidFill>
              </a:rPr>
              <a:t>Economic value</a:t>
            </a:r>
          </a:p>
          <a:p>
            <a:pPr algn="just">
              <a:lnSpc>
                <a:spcPct val="150000"/>
              </a:lnSpc>
              <a:spcBef>
                <a:spcPts val="0"/>
              </a:spcBef>
            </a:pPr>
            <a:r>
              <a:rPr lang="en-IE" dirty="0"/>
              <a:t>Several species of the genus </a:t>
            </a:r>
            <a:r>
              <a:rPr lang="en-IE" i="1" dirty="0" err="1"/>
              <a:t>Penicillium</a:t>
            </a:r>
            <a:r>
              <a:rPr lang="en-IE" dirty="0"/>
              <a:t> play a central role in the production of cheese and of various meat products. To be specific, </a:t>
            </a:r>
            <a:r>
              <a:rPr lang="en-IE" i="1" dirty="0" err="1"/>
              <a:t>Penicillium</a:t>
            </a:r>
            <a:r>
              <a:rPr lang="en-IE" dirty="0"/>
              <a:t> </a:t>
            </a:r>
            <a:r>
              <a:rPr lang="en-IE" dirty="0" err="1"/>
              <a:t>molds</a:t>
            </a:r>
            <a:r>
              <a:rPr lang="en-IE" dirty="0"/>
              <a:t> are found in Blue cheese. </a:t>
            </a:r>
            <a:r>
              <a:rPr lang="en-IE" i="1" dirty="0" err="1"/>
              <a:t>Penicillium</a:t>
            </a:r>
            <a:r>
              <a:rPr lang="en-IE" i="1" dirty="0"/>
              <a:t> </a:t>
            </a:r>
            <a:r>
              <a:rPr lang="en-IE" i="1" dirty="0" err="1"/>
              <a:t>camemberti</a:t>
            </a:r>
            <a:r>
              <a:rPr lang="en-IE" dirty="0"/>
              <a:t> and </a:t>
            </a:r>
            <a:r>
              <a:rPr lang="en-IE" i="1" dirty="0" err="1"/>
              <a:t>Penicillium</a:t>
            </a:r>
            <a:r>
              <a:rPr lang="en-IE" i="1" dirty="0"/>
              <a:t> </a:t>
            </a:r>
            <a:r>
              <a:rPr lang="en-IE" i="1" dirty="0" err="1"/>
              <a:t>roqueforti</a:t>
            </a:r>
            <a:r>
              <a:rPr lang="en-IE" dirty="0"/>
              <a:t> are the </a:t>
            </a:r>
            <a:r>
              <a:rPr lang="en-IE" dirty="0" err="1"/>
              <a:t>molds</a:t>
            </a:r>
            <a:r>
              <a:rPr lang="en-IE" dirty="0"/>
              <a:t> on Camembert, Brie, Roquefort, and many other cheeses. </a:t>
            </a:r>
            <a:r>
              <a:rPr lang="en-IE" i="1" dirty="0" err="1"/>
              <a:t>Penicillium</a:t>
            </a:r>
            <a:r>
              <a:rPr lang="en-IE" i="1" dirty="0"/>
              <a:t> </a:t>
            </a:r>
            <a:r>
              <a:rPr lang="en-IE" i="1" dirty="0" err="1"/>
              <a:t>nalgiovense</a:t>
            </a:r>
            <a:r>
              <a:rPr lang="en-IE" dirty="0"/>
              <a:t> is used in soft </a:t>
            </a:r>
            <a:r>
              <a:rPr lang="en-IE" dirty="0" err="1"/>
              <a:t>mold</a:t>
            </a:r>
            <a:r>
              <a:rPr lang="en-IE" dirty="0"/>
              <a:t>-ripened cheeses, such as </a:t>
            </a:r>
            <a:r>
              <a:rPr lang="en-IE" dirty="0" err="1"/>
              <a:t>Nalžovy</a:t>
            </a:r>
            <a:r>
              <a:rPr lang="en-IE" dirty="0"/>
              <a:t> (</a:t>
            </a:r>
            <a:r>
              <a:rPr lang="en-IE" dirty="0" err="1"/>
              <a:t>ellischau</a:t>
            </a:r>
            <a:r>
              <a:rPr lang="en-IE" dirty="0"/>
              <a:t>) cheese, and to improve the taste of sausages and hams, and to prevent colonization by other </a:t>
            </a:r>
            <a:r>
              <a:rPr lang="en-IE" dirty="0" err="1"/>
              <a:t>molds</a:t>
            </a:r>
            <a:r>
              <a:rPr lang="en-IE" dirty="0"/>
              <a:t> and bacteria (</a:t>
            </a:r>
            <a:r>
              <a:rPr lang="en-IE" dirty="0" err="1"/>
              <a:t>Mrázek</a:t>
            </a:r>
            <a:r>
              <a:rPr lang="en-IE" dirty="0"/>
              <a:t> et al., 2015; </a:t>
            </a:r>
            <a:r>
              <a:rPr lang="en-IE" i="1" dirty="0" err="1"/>
              <a:t>Marianski</a:t>
            </a:r>
            <a:r>
              <a:rPr lang="en-IE" i="1" dirty="0"/>
              <a:t>, S.; Marianski,2009).</a:t>
            </a:r>
            <a:endParaRPr lang="en-IE" dirty="0"/>
          </a:p>
        </p:txBody>
      </p:sp>
    </p:spTree>
    <p:extLst>
      <p:ext uri="{BB962C8B-B14F-4D97-AF65-F5344CB8AC3E}">
        <p14:creationId xmlns:p14="http://schemas.microsoft.com/office/powerpoint/2010/main" val="1851147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6828" y="167425"/>
            <a:ext cx="9997784" cy="6690575"/>
          </a:xfrm>
        </p:spPr>
        <p:txBody>
          <a:bodyPr/>
          <a:lstStyle/>
          <a:p>
            <a:pPr algn="just"/>
            <a:r>
              <a:rPr lang="en-IE" dirty="0"/>
              <a:t>In addition to their importance in the food industry, species of </a:t>
            </a:r>
            <a:r>
              <a:rPr lang="en-IE" i="1" dirty="0" err="1"/>
              <a:t>Penicillium</a:t>
            </a:r>
            <a:r>
              <a:rPr lang="en-IE" dirty="0"/>
              <a:t> and </a:t>
            </a:r>
            <a:r>
              <a:rPr lang="en-IE" i="1" dirty="0" err="1"/>
              <a:t>Aspergillus</a:t>
            </a:r>
            <a:r>
              <a:rPr lang="en-IE" dirty="0"/>
              <a:t> serve in the production of a number of biotechnologically produced enzymes and other macromolecules, such as </a:t>
            </a:r>
            <a:r>
              <a:rPr lang="en-IE" dirty="0" err="1"/>
              <a:t>gluconic</a:t>
            </a:r>
            <a:r>
              <a:rPr lang="en-IE" dirty="0"/>
              <a:t>, citric, and tartaric acids, as well as several pectinases, lipase, amylases, </a:t>
            </a:r>
            <a:r>
              <a:rPr lang="en-IE" dirty="0" err="1"/>
              <a:t>cellulases</a:t>
            </a:r>
            <a:r>
              <a:rPr lang="en-IE" dirty="0"/>
              <a:t>, and proteases. Some </a:t>
            </a:r>
            <a:r>
              <a:rPr lang="en-IE" i="1" dirty="0" err="1"/>
              <a:t>Penicillium</a:t>
            </a:r>
            <a:r>
              <a:rPr lang="en-IE" dirty="0"/>
              <a:t> species have shown potential for use in bioremediation, more specifically </a:t>
            </a:r>
            <a:r>
              <a:rPr lang="en-IE" dirty="0" err="1"/>
              <a:t>mycoremediation</a:t>
            </a:r>
            <a:r>
              <a:rPr lang="en-IE" dirty="0"/>
              <a:t>, because of their ability to break down a variety of xenobiotic compounds (</a:t>
            </a:r>
            <a:r>
              <a:rPr lang="en-IE" i="1" dirty="0" err="1"/>
              <a:t>Leitão</a:t>
            </a:r>
            <a:r>
              <a:rPr lang="en-IE" i="1" dirty="0"/>
              <a:t>, 2009)</a:t>
            </a:r>
            <a:r>
              <a:rPr lang="en-IE" dirty="0"/>
              <a:t>.</a:t>
            </a:r>
            <a:r>
              <a:rPr lang="en-IE" baseline="30000" dirty="0"/>
              <a:t> </a:t>
            </a:r>
            <a:r>
              <a:rPr lang="en-IE" dirty="0" err="1"/>
              <a:t>Penicillium</a:t>
            </a:r>
            <a:r>
              <a:rPr lang="en-IE" dirty="0"/>
              <a:t> also prevents bacteria from affecting the body</a:t>
            </a:r>
          </a:p>
          <a:p>
            <a:pPr algn="just"/>
            <a:r>
              <a:rPr lang="en-IE" dirty="0"/>
              <a:t>The genus includes a wide variety of species </a:t>
            </a:r>
            <a:r>
              <a:rPr lang="en-IE" dirty="0" err="1"/>
              <a:t>molds</a:t>
            </a:r>
            <a:r>
              <a:rPr lang="en-IE" dirty="0"/>
              <a:t> that are the source </a:t>
            </a:r>
            <a:r>
              <a:rPr lang="en-IE" dirty="0" err="1"/>
              <a:t>molds</a:t>
            </a:r>
            <a:r>
              <a:rPr lang="en-IE" dirty="0"/>
              <a:t> of major antibiotics. Penicillin, a drug produced by </a:t>
            </a:r>
            <a:r>
              <a:rPr lang="en-IE" i="1" dirty="0"/>
              <a:t>P. </a:t>
            </a:r>
            <a:r>
              <a:rPr lang="en-IE" i="1" dirty="0" err="1"/>
              <a:t>chrysogenum</a:t>
            </a:r>
            <a:r>
              <a:rPr lang="en-IE" i="1" dirty="0"/>
              <a:t> (formerly P. </a:t>
            </a:r>
            <a:r>
              <a:rPr lang="en-IE" i="1" dirty="0" err="1"/>
              <a:t>notatum</a:t>
            </a:r>
            <a:r>
              <a:rPr lang="en-IE" i="1" dirty="0"/>
              <a:t>),</a:t>
            </a:r>
            <a:r>
              <a:rPr lang="en-IE" dirty="0"/>
              <a:t> was accidentally discovered by Alexander Fleming in 1929, and found to inhibit the growth of Gram-positive bacteria (see beta-lactams). Its potential as an antibiotic was realized in the late 1930s, and Howard Florey and Ernst Chain purified and concentrated the compound. The drug's success in saving soldiers in World War II who had been dying from infected wounds resulted in Fleming, Florey and Chain jointly winning the Nobel Prize in Medicine in 1945 (</a:t>
            </a:r>
            <a:r>
              <a:rPr lang="en-IE" dirty="0" err="1"/>
              <a:t>Rifkind</a:t>
            </a:r>
            <a:r>
              <a:rPr lang="en-IE" dirty="0"/>
              <a:t> and Freeman, 2005).</a:t>
            </a:r>
          </a:p>
          <a:p>
            <a:pPr algn="just"/>
            <a:r>
              <a:rPr lang="en-IE" dirty="0" err="1"/>
              <a:t>Griseofulvin</a:t>
            </a:r>
            <a:r>
              <a:rPr lang="en-IE" dirty="0"/>
              <a:t> is an antifungal drug and a potential chemotherapeutic agent (Singh, 2008)</a:t>
            </a:r>
            <a:r>
              <a:rPr lang="en-IE" baseline="30000" dirty="0"/>
              <a:t> </a:t>
            </a:r>
            <a:r>
              <a:rPr lang="en-IE" dirty="0"/>
              <a:t>that was discovered in </a:t>
            </a:r>
            <a:r>
              <a:rPr lang="en-IE" i="1" dirty="0"/>
              <a:t>P. </a:t>
            </a:r>
            <a:r>
              <a:rPr lang="en-IE" i="1" dirty="0" err="1"/>
              <a:t>griseofulvum</a:t>
            </a:r>
            <a:r>
              <a:rPr lang="en-IE" i="1" dirty="0"/>
              <a:t> (</a:t>
            </a:r>
            <a:r>
              <a:rPr lang="en-IE" dirty="0"/>
              <a:t>De </a:t>
            </a:r>
            <a:r>
              <a:rPr lang="en-IE" dirty="0" err="1"/>
              <a:t>Carli</a:t>
            </a:r>
            <a:r>
              <a:rPr lang="en-IE" dirty="0"/>
              <a:t> and </a:t>
            </a:r>
            <a:r>
              <a:rPr lang="en-IE" dirty="0" err="1"/>
              <a:t>Larizza</a:t>
            </a:r>
            <a:r>
              <a:rPr lang="en-IE" dirty="0"/>
              <a:t>, 1988).</a:t>
            </a:r>
            <a:r>
              <a:rPr lang="en-IE" baseline="30000" dirty="0"/>
              <a:t> </a:t>
            </a:r>
            <a:r>
              <a:rPr lang="en-IE" dirty="0"/>
              <a:t>Additional species that produce compounds capable of inhibiting the growth of </a:t>
            </a:r>
            <a:r>
              <a:rPr lang="en-IE" dirty="0" err="1"/>
              <a:t>tumor</a:t>
            </a:r>
            <a:r>
              <a:rPr lang="en-IE" dirty="0"/>
              <a:t> cells </a:t>
            </a:r>
            <a:r>
              <a:rPr lang="en-IE" i="1" dirty="0"/>
              <a:t>in vitro</a:t>
            </a:r>
            <a:r>
              <a:rPr lang="en-IE" dirty="0"/>
              <a:t> include: </a:t>
            </a:r>
            <a:r>
              <a:rPr lang="en-IE" i="1" dirty="0"/>
              <a:t>P. </a:t>
            </a:r>
            <a:r>
              <a:rPr lang="en-IE" i="1" dirty="0" err="1"/>
              <a:t>pinophilum</a:t>
            </a:r>
            <a:r>
              <a:rPr lang="en-IE" i="1" dirty="0"/>
              <a:t> (</a:t>
            </a:r>
            <a:r>
              <a:rPr lang="en-IE" dirty="0" err="1"/>
              <a:t>Nicoletti</a:t>
            </a:r>
            <a:r>
              <a:rPr lang="en-IE" dirty="0"/>
              <a:t> et al., 2009a),</a:t>
            </a:r>
            <a:r>
              <a:rPr lang="en-IE" baseline="30000" dirty="0"/>
              <a:t> </a:t>
            </a:r>
            <a:r>
              <a:rPr lang="en-IE" i="1" dirty="0"/>
              <a:t>P. </a:t>
            </a:r>
            <a:r>
              <a:rPr lang="en-IE" i="1" dirty="0" err="1"/>
              <a:t>canescens</a:t>
            </a:r>
            <a:r>
              <a:rPr lang="en-IE" i="1" dirty="0"/>
              <a:t> (</a:t>
            </a:r>
            <a:r>
              <a:rPr lang="en-IE" i="1" dirty="0" err="1"/>
              <a:t>Nicoletti</a:t>
            </a:r>
            <a:r>
              <a:rPr lang="en-IE" i="1" dirty="0"/>
              <a:t> et al., 2009b)</a:t>
            </a:r>
            <a:r>
              <a:rPr lang="en-IE" dirty="0"/>
              <a:t> and </a:t>
            </a:r>
            <a:r>
              <a:rPr lang="en-IE" i="1" dirty="0"/>
              <a:t>P. </a:t>
            </a:r>
            <a:r>
              <a:rPr lang="en-IE" i="1" dirty="0" err="1"/>
              <a:t>glabrum</a:t>
            </a:r>
            <a:r>
              <a:rPr lang="en-IE" dirty="0"/>
              <a:t>.</a:t>
            </a:r>
          </a:p>
          <a:p>
            <a:endParaRPr lang="en-IE" dirty="0"/>
          </a:p>
        </p:txBody>
      </p:sp>
    </p:spTree>
    <p:extLst>
      <p:ext uri="{BB962C8B-B14F-4D97-AF65-F5344CB8AC3E}">
        <p14:creationId xmlns:p14="http://schemas.microsoft.com/office/powerpoint/2010/main" val="1260024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735" y="115909"/>
            <a:ext cx="10844011" cy="6503831"/>
          </a:xfrm>
        </p:spPr>
        <p:txBody>
          <a:bodyPr>
            <a:normAutofit lnSpcReduction="10000"/>
          </a:bodyPr>
          <a:lstStyle/>
          <a:p>
            <a:pPr marL="0" indent="0">
              <a:lnSpc>
                <a:spcPct val="150000"/>
              </a:lnSpc>
              <a:spcBef>
                <a:spcPts val="0"/>
              </a:spcBef>
              <a:buNone/>
            </a:pPr>
            <a:r>
              <a:rPr lang="en-IE" sz="2400" b="1" dirty="0">
                <a:solidFill>
                  <a:srgbClr val="0070C0"/>
                </a:solidFill>
              </a:rPr>
              <a:t>Reproduction</a:t>
            </a:r>
          </a:p>
          <a:p>
            <a:pPr algn="just"/>
            <a:r>
              <a:rPr lang="en-IE" dirty="0"/>
              <a:t>Although many eukaryotes are able to reproduce sexually, as much as 20% of fungal species had been thought to reproduce exclusively by asexual means. However recent studies have revealed that sex occurs even in some of the supposedly asexual species. For example, sexual capability was recently shown for the fungus </a:t>
            </a:r>
            <a:r>
              <a:rPr lang="en-IE" i="1" dirty="0" err="1"/>
              <a:t>Penicillium</a:t>
            </a:r>
            <a:r>
              <a:rPr lang="en-IE" i="1" dirty="0"/>
              <a:t> </a:t>
            </a:r>
            <a:r>
              <a:rPr lang="en-IE" i="1" dirty="0" err="1"/>
              <a:t>roqueforti</a:t>
            </a:r>
            <a:r>
              <a:rPr lang="en-IE" dirty="0"/>
              <a:t>, used as a starter for blue cheese production (</a:t>
            </a:r>
            <a:r>
              <a:rPr lang="en-IE" dirty="0" err="1"/>
              <a:t>Ropars</a:t>
            </a:r>
            <a:r>
              <a:rPr lang="en-IE" dirty="0"/>
              <a:t> et al., 2012).</a:t>
            </a:r>
            <a:r>
              <a:rPr lang="en-IE" baseline="30000" dirty="0"/>
              <a:t> </a:t>
            </a:r>
            <a:r>
              <a:rPr lang="en-IE" dirty="0"/>
              <a:t>This finding was based, in part, on evidence for functional mating type (MAT) genes that are involved in fungal sexual compatibility, and the presence in the sequenced genome of most of the important genes known to be involved in meiosis. </a:t>
            </a:r>
            <a:r>
              <a:rPr lang="en-IE" i="1" dirty="0" err="1"/>
              <a:t>Penicillium</a:t>
            </a:r>
            <a:r>
              <a:rPr lang="en-IE" i="1" dirty="0"/>
              <a:t> </a:t>
            </a:r>
            <a:r>
              <a:rPr lang="en-IE" i="1" dirty="0" err="1"/>
              <a:t>chrysogenum</a:t>
            </a:r>
            <a:r>
              <a:rPr lang="en-IE" dirty="0"/>
              <a:t> is of major medical and historical importance as the original and present-day industrial source of the antibiotic penicillin. The species was considered asexual for more than 100 years despite concerted efforts to induce sexual reproduction. However, in 2013, </a:t>
            </a:r>
            <a:r>
              <a:rPr lang="en-IE" dirty="0" err="1"/>
              <a:t>Bohm</a:t>
            </a:r>
            <a:r>
              <a:rPr lang="en-IE" dirty="0"/>
              <a:t> et al.</a:t>
            </a:r>
            <a:r>
              <a:rPr lang="en-IE" baseline="30000" dirty="0"/>
              <a:t> </a:t>
            </a:r>
            <a:r>
              <a:rPr lang="en-IE" dirty="0"/>
              <a:t>(2013) finally demonstrated sexual reproduction in </a:t>
            </a:r>
            <a:r>
              <a:rPr lang="en-IE" i="1" dirty="0"/>
              <a:t>P. </a:t>
            </a:r>
            <a:r>
              <a:rPr lang="en-IE" i="1" dirty="0" err="1"/>
              <a:t>chrysogenum</a:t>
            </a:r>
            <a:r>
              <a:rPr lang="en-IE" dirty="0"/>
              <a:t>.</a:t>
            </a:r>
          </a:p>
          <a:p>
            <a:pPr algn="just"/>
            <a:r>
              <a:rPr lang="en-IE" dirty="0"/>
              <a:t>These findings with </a:t>
            </a:r>
            <a:r>
              <a:rPr lang="en-IE" i="1" dirty="0" err="1"/>
              <a:t>Penicillium</a:t>
            </a:r>
            <a:r>
              <a:rPr lang="en-IE" dirty="0"/>
              <a:t> species are consistent with accumulating evidence from studies of other eukaryotic species that sex was likely present in the common ancestor of all eukaryotes (Malik et al., 2008).</a:t>
            </a:r>
            <a:r>
              <a:rPr lang="en-IE" baseline="30000" dirty="0"/>
              <a:t> </a:t>
            </a:r>
            <a:r>
              <a:rPr lang="en-IE" dirty="0"/>
              <a:t>Furthermore, these recent results suggest that sex can be maintained even when very little genetic variability is produced.</a:t>
            </a:r>
          </a:p>
          <a:p>
            <a:pPr algn="just"/>
            <a:r>
              <a:rPr lang="en-IE" dirty="0"/>
              <a:t>Prior to 2013, when the "one fungus, one name" nomenclature change came into effect, </a:t>
            </a:r>
            <a:r>
              <a:rPr lang="en-IE" i="1" dirty="0" err="1"/>
              <a:t>Penicillium</a:t>
            </a:r>
            <a:r>
              <a:rPr lang="en-IE" dirty="0"/>
              <a:t> was used as the genus for </a:t>
            </a:r>
            <a:r>
              <a:rPr lang="en-IE" dirty="0" err="1"/>
              <a:t>anamorph</a:t>
            </a:r>
            <a:r>
              <a:rPr lang="en-IE" dirty="0"/>
              <a:t> (clonal forms) of fungi and </a:t>
            </a:r>
            <a:r>
              <a:rPr lang="en-IE" i="1" dirty="0" err="1"/>
              <a:t>Talaromyces</a:t>
            </a:r>
            <a:r>
              <a:rPr lang="en-IE" dirty="0"/>
              <a:t> was used for the </a:t>
            </a:r>
            <a:r>
              <a:rPr lang="en-IE" dirty="0" err="1"/>
              <a:t>teleomorph</a:t>
            </a:r>
            <a:r>
              <a:rPr lang="en-IE" dirty="0"/>
              <a:t> (sexual forms) of fungi. After 2013 however, fungi were reclassified based on their genetic relatedness to each other and now both </a:t>
            </a:r>
            <a:r>
              <a:rPr lang="en-IE" i="1" dirty="0" err="1"/>
              <a:t>Penicillium</a:t>
            </a:r>
            <a:r>
              <a:rPr lang="en-IE" dirty="0"/>
              <a:t> and </a:t>
            </a:r>
            <a:r>
              <a:rPr lang="en-IE" i="1" dirty="0" err="1"/>
              <a:t>Talaromyces</a:t>
            </a:r>
            <a:r>
              <a:rPr lang="en-IE" dirty="0"/>
              <a:t> genera both contain species capable of clonal only and sexual reproduction.</a:t>
            </a:r>
          </a:p>
          <a:p>
            <a:pPr>
              <a:lnSpc>
                <a:spcPct val="150000"/>
              </a:lnSpc>
              <a:spcBef>
                <a:spcPts val="0"/>
              </a:spcBef>
            </a:pPr>
            <a:endParaRPr lang="en-IE" baseline="30000" dirty="0"/>
          </a:p>
        </p:txBody>
      </p:sp>
    </p:spTree>
    <p:extLst>
      <p:ext uri="{BB962C8B-B14F-4D97-AF65-F5344CB8AC3E}">
        <p14:creationId xmlns:p14="http://schemas.microsoft.com/office/powerpoint/2010/main" val="2915408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86504"/>
          </a:xfrm>
        </p:spPr>
        <p:txBody>
          <a:bodyPr>
            <a:normAutofit/>
          </a:bodyPr>
          <a:lstStyle/>
          <a:p>
            <a:r>
              <a:rPr lang="en-IE" sz="2000" b="1" dirty="0"/>
              <a:t>References</a:t>
            </a:r>
          </a:p>
        </p:txBody>
      </p:sp>
      <p:sp>
        <p:nvSpPr>
          <p:cNvPr id="3" name="Content Placeholder 2"/>
          <p:cNvSpPr>
            <a:spLocks noGrp="1"/>
          </p:cNvSpPr>
          <p:nvPr>
            <p:ph idx="1"/>
          </p:nvPr>
        </p:nvSpPr>
        <p:spPr>
          <a:xfrm>
            <a:off x="1815921" y="1133341"/>
            <a:ext cx="9688691" cy="5537915"/>
          </a:xfrm>
        </p:spPr>
        <p:txBody>
          <a:bodyPr>
            <a:normAutofit fontScale="92500" lnSpcReduction="20000"/>
          </a:bodyPr>
          <a:lstStyle/>
          <a:p>
            <a:pPr lvl="0" algn="just"/>
            <a:r>
              <a:rPr lang="en-IE" i="1" dirty="0">
                <a:solidFill>
                  <a:schemeClr val="tx1"/>
                </a:solidFill>
              </a:rPr>
              <a:t>Kirk, PM; Cannon, PF; Minter, DW; </a:t>
            </a:r>
            <a:r>
              <a:rPr lang="en-IE" i="1" dirty="0" err="1">
                <a:solidFill>
                  <a:schemeClr val="tx1"/>
                </a:solidFill>
              </a:rPr>
              <a:t>Stalpers</a:t>
            </a:r>
            <a:r>
              <a:rPr lang="en-IE" i="1" dirty="0">
                <a:solidFill>
                  <a:schemeClr val="tx1"/>
                </a:solidFill>
              </a:rPr>
              <a:t>, JA (2008). Dictionary of the Fungi (10th ed.). Wallingford, UK: CABI. p. 505. </a:t>
            </a:r>
            <a:r>
              <a:rPr lang="en-IE" i="1" u="sng" dirty="0">
                <a:solidFill>
                  <a:schemeClr val="tx1"/>
                </a:solidFill>
                <a:hlinkClick r:id="rId2" tooltip="ISBN (identifier)"/>
              </a:rPr>
              <a:t>ISBN</a:t>
            </a:r>
            <a:r>
              <a:rPr lang="en-IE" i="1" dirty="0">
                <a:solidFill>
                  <a:schemeClr val="tx1"/>
                </a:solidFill>
              </a:rPr>
              <a:t> </a:t>
            </a:r>
            <a:r>
              <a:rPr lang="en-IE" i="1" u="sng" dirty="0">
                <a:solidFill>
                  <a:schemeClr val="tx1"/>
                </a:solidFill>
                <a:hlinkClick r:id="rId3" tooltip="Special:BookSources/978-0-85199-826-8"/>
              </a:rPr>
              <a:t>978-0-85199-826-8</a:t>
            </a:r>
            <a:r>
              <a:rPr lang="en-IE" i="1" dirty="0">
                <a:solidFill>
                  <a:schemeClr val="tx1"/>
                </a:solidFill>
              </a:rPr>
              <a:t>.</a:t>
            </a:r>
            <a:endParaRPr lang="en-IE" dirty="0">
              <a:solidFill>
                <a:schemeClr val="tx1"/>
              </a:solidFill>
            </a:endParaRPr>
          </a:p>
          <a:p>
            <a:pPr lvl="0" algn="just"/>
            <a:r>
              <a:rPr lang="en-IE" dirty="0">
                <a:solidFill>
                  <a:schemeClr val="tx1"/>
                </a:solidFill>
              </a:rPr>
              <a:t>Identification and nomenclature of the genus </a:t>
            </a:r>
            <a:r>
              <a:rPr lang="en-IE" dirty="0" err="1">
                <a:solidFill>
                  <a:schemeClr val="tx1"/>
                </a:solidFill>
              </a:rPr>
              <a:t>Penicillium</a:t>
            </a:r>
            <a:r>
              <a:rPr lang="en-IE" dirty="0">
                <a:solidFill>
                  <a:schemeClr val="tx1"/>
                </a:solidFill>
              </a:rPr>
              <a:t>, C.M. Visagie1, J. Houbraken1, , , J.C. Frisvad2, , , S.-B. Hong3, C.H.W. Klaassen4, G. Perrone5, K.A. Seifert6, J. Varga7, T. Yaguchi8, R.A. Samson, 22 September 2014, </a:t>
            </a:r>
            <a:r>
              <a:rPr lang="en-IE" dirty="0">
                <a:solidFill>
                  <a:schemeClr val="tx1"/>
                </a:solidFill>
                <a:hlinkClick r:id="rId4"/>
              </a:rPr>
              <a:t>https://dx.doi.org/10.1016/j.simyco.2014.09.001</a:t>
            </a:r>
            <a:endParaRPr lang="en-IE" dirty="0">
              <a:solidFill>
                <a:schemeClr val="tx1"/>
              </a:solidFill>
            </a:endParaRPr>
          </a:p>
          <a:p>
            <a:pPr lvl="0" algn="just"/>
            <a:r>
              <a:rPr lang="en-IE" dirty="0">
                <a:solidFill>
                  <a:schemeClr val="tx1"/>
                </a:solidFill>
                <a:hlinkClick r:id="rId5" tooltip="Jump up"/>
              </a:rPr>
              <a:t>^</a:t>
            </a:r>
            <a:r>
              <a:rPr lang="en-IE" u="sng" dirty="0">
                <a:solidFill>
                  <a:schemeClr val="tx1"/>
                </a:solidFill>
                <a:hlinkClick r:id="rId5" tooltip="Jump up"/>
              </a:rPr>
              <a:t> </a:t>
            </a:r>
            <a:r>
              <a:rPr lang="en-IE" i="1" u="sng" dirty="0">
                <a:solidFill>
                  <a:schemeClr val="tx1"/>
                </a:solidFill>
                <a:hlinkClick r:id="rId5" tooltip="Jump up"/>
              </a:rPr>
              <a:t>Link, JHF (1809). </a:t>
            </a:r>
            <a:r>
              <a:rPr lang="en-IE" i="1" dirty="0">
                <a:solidFill>
                  <a:schemeClr val="tx1"/>
                </a:solidFill>
                <a:hlinkClick r:id="rId5" tooltip="Jump up"/>
              </a:rPr>
              <a:t>"</a:t>
            </a:r>
            <a:r>
              <a:rPr lang="en-IE" i="1" dirty="0" err="1">
                <a:solidFill>
                  <a:schemeClr val="tx1"/>
                </a:solidFill>
                <a:hlinkClick r:id="rId5" tooltip="Jump up"/>
              </a:rPr>
              <a:t>Observationes</a:t>
            </a:r>
            <a:r>
              <a:rPr lang="en-IE" i="1" dirty="0">
                <a:solidFill>
                  <a:schemeClr val="tx1"/>
                </a:solidFill>
                <a:hlinkClick r:id="rId5" tooltip="Jump up"/>
              </a:rPr>
              <a:t> in </a:t>
            </a:r>
            <a:r>
              <a:rPr lang="en-IE" i="1" dirty="0" err="1">
                <a:solidFill>
                  <a:schemeClr val="tx1"/>
                </a:solidFill>
                <a:hlinkClick r:id="rId5" tooltip="Jump up"/>
              </a:rPr>
              <a:t>ordines</a:t>
            </a:r>
            <a:r>
              <a:rPr lang="en-IE" i="1" dirty="0">
                <a:solidFill>
                  <a:schemeClr val="tx1"/>
                </a:solidFill>
                <a:hlinkClick r:id="rId5" tooltip="Jump up"/>
              </a:rPr>
              <a:t> </a:t>
            </a:r>
            <a:r>
              <a:rPr lang="en-IE" i="1" dirty="0" err="1">
                <a:solidFill>
                  <a:schemeClr val="tx1"/>
                </a:solidFill>
                <a:hlinkClick r:id="rId5" tooltip="Jump up"/>
              </a:rPr>
              <a:t>plantarum</a:t>
            </a:r>
            <a:r>
              <a:rPr lang="en-IE" i="1" dirty="0">
                <a:solidFill>
                  <a:schemeClr val="tx1"/>
                </a:solidFill>
                <a:hlinkClick r:id="rId5" tooltip="Jump up"/>
              </a:rPr>
              <a:t> </a:t>
            </a:r>
            <a:r>
              <a:rPr lang="en-IE" i="1" dirty="0" err="1">
                <a:solidFill>
                  <a:schemeClr val="tx1"/>
                </a:solidFill>
                <a:hlinkClick r:id="rId5" tooltip="Jump up"/>
              </a:rPr>
              <a:t>naturales</a:t>
            </a:r>
            <a:r>
              <a:rPr lang="en-IE" i="1" dirty="0">
                <a:solidFill>
                  <a:schemeClr val="tx1"/>
                </a:solidFill>
                <a:hlinkClick r:id="rId5" tooltip="Jump up"/>
              </a:rPr>
              <a:t>. </a:t>
            </a:r>
            <a:r>
              <a:rPr lang="en-IE" i="1" dirty="0" err="1">
                <a:solidFill>
                  <a:schemeClr val="tx1"/>
                </a:solidFill>
                <a:hlinkClick r:id="rId5" tooltip="Jump up"/>
              </a:rPr>
              <a:t>Dissertatio</a:t>
            </a:r>
            <a:r>
              <a:rPr lang="en-IE" i="1" dirty="0">
                <a:solidFill>
                  <a:schemeClr val="tx1"/>
                </a:solidFill>
                <a:hlinkClick r:id="rId5" tooltip="Jump up"/>
              </a:rPr>
              <a:t> I"</a:t>
            </a:r>
            <a:r>
              <a:rPr lang="en-IE" i="1" u="sng" dirty="0">
                <a:solidFill>
                  <a:schemeClr val="tx1"/>
                </a:solidFill>
                <a:hlinkClick r:id="rId5" tooltip="Jump up"/>
              </a:rPr>
              <a:t>. </a:t>
            </a:r>
            <a:r>
              <a:rPr lang="en-IE" i="1" u="sng" dirty="0" err="1">
                <a:solidFill>
                  <a:schemeClr val="tx1"/>
                </a:solidFill>
                <a:hlinkClick r:id="rId5" tooltip="Jump up"/>
              </a:rPr>
              <a:t>Magazin</a:t>
            </a:r>
            <a:r>
              <a:rPr lang="en-IE" i="1" u="sng" dirty="0">
                <a:solidFill>
                  <a:schemeClr val="tx1"/>
                </a:solidFill>
                <a:hlinkClick r:id="rId5" tooltip="Jump up"/>
              </a:rPr>
              <a:t> der </a:t>
            </a:r>
            <a:r>
              <a:rPr lang="en-IE" i="1" u="sng" dirty="0" err="1">
                <a:solidFill>
                  <a:schemeClr val="tx1"/>
                </a:solidFill>
                <a:hlinkClick r:id="rId5" tooltip="Jump up"/>
              </a:rPr>
              <a:t>Gesellschaft</a:t>
            </a:r>
            <a:r>
              <a:rPr lang="en-IE" i="1" u="sng" dirty="0">
                <a:solidFill>
                  <a:schemeClr val="tx1"/>
                </a:solidFill>
                <a:hlinkClick r:id="rId5" tooltip="Jump up"/>
              </a:rPr>
              <a:t> </a:t>
            </a:r>
            <a:r>
              <a:rPr lang="en-IE" i="1" u="sng" dirty="0" err="1">
                <a:solidFill>
                  <a:schemeClr val="tx1"/>
                </a:solidFill>
                <a:hlinkClick r:id="rId5" tooltip="Jump up"/>
              </a:rPr>
              <a:t>Naturforschenden</a:t>
            </a:r>
            <a:r>
              <a:rPr lang="en-IE" i="1" u="sng" dirty="0">
                <a:solidFill>
                  <a:schemeClr val="tx1"/>
                </a:solidFill>
                <a:hlinkClick r:id="rId5" tooltip="Jump up"/>
              </a:rPr>
              <a:t> </a:t>
            </a:r>
            <a:r>
              <a:rPr lang="en-IE" i="1" u="sng" dirty="0" err="1">
                <a:solidFill>
                  <a:schemeClr val="tx1"/>
                </a:solidFill>
                <a:hlinkClick r:id="rId5" tooltip="Jump up"/>
              </a:rPr>
              <a:t>Freunde</a:t>
            </a:r>
            <a:r>
              <a:rPr lang="en-IE" i="1" u="sng" dirty="0">
                <a:solidFill>
                  <a:schemeClr val="tx1"/>
                </a:solidFill>
                <a:hlinkClick r:id="rId5" tooltip="Jump up"/>
              </a:rPr>
              <a:t> Berlin (in Latin). 3: 3–42.</a:t>
            </a:r>
            <a:r>
              <a:rPr lang="en-IE" u="sng" dirty="0">
                <a:solidFill>
                  <a:schemeClr val="tx1"/>
                </a:solidFill>
                <a:hlinkClick r:id="rId5" tooltip="Jump up"/>
              </a:rPr>
              <a:t>  Samson, R.A.; Pitt, J.I. (1985). </a:t>
            </a:r>
            <a:r>
              <a:rPr lang="en-IE" i="1" dirty="0">
                <a:solidFill>
                  <a:schemeClr val="tx1"/>
                </a:solidFill>
                <a:hlinkClick r:id="rId5" tooltip="Jump up"/>
              </a:rPr>
              <a:t>Advances in </a:t>
            </a:r>
            <a:r>
              <a:rPr lang="en-IE" dirty="0" err="1">
                <a:solidFill>
                  <a:schemeClr val="tx1"/>
                </a:solidFill>
                <a:hlinkClick r:id="rId5" tooltip="Jump up"/>
              </a:rPr>
              <a:t>Penicillium</a:t>
            </a:r>
            <a:r>
              <a:rPr lang="en-IE" i="1" dirty="0">
                <a:solidFill>
                  <a:schemeClr val="tx1"/>
                </a:solidFill>
                <a:hlinkClick r:id="rId5" tooltip="Jump up"/>
              </a:rPr>
              <a:t> and </a:t>
            </a:r>
            <a:r>
              <a:rPr lang="en-IE" dirty="0" err="1">
                <a:solidFill>
                  <a:schemeClr val="tx1"/>
                </a:solidFill>
                <a:hlinkClick r:id="rId5" tooltip="Jump up"/>
              </a:rPr>
              <a:t>Aspergillus</a:t>
            </a:r>
            <a:r>
              <a:rPr lang="en-IE" i="1" dirty="0">
                <a:solidFill>
                  <a:schemeClr val="tx1"/>
                </a:solidFill>
                <a:hlinkClick r:id="rId5" tooltip="Jump up"/>
              </a:rPr>
              <a:t> Systematics</a:t>
            </a:r>
            <a:r>
              <a:rPr lang="en-IE" u="sng" dirty="0">
                <a:solidFill>
                  <a:schemeClr val="tx1"/>
                </a:solidFill>
                <a:hlinkClick r:id="rId5" tooltip="Jump up"/>
              </a:rPr>
              <a:t>. Springer. </a:t>
            </a:r>
            <a:r>
              <a:rPr lang="en-IE" dirty="0">
                <a:solidFill>
                  <a:schemeClr val="tx1"/>
                </a:solidFill>
                <a:hlinkClick r:id="rId5" tooltip="Jump up"/>
              </a:rPr>
              <a:t>ISBN</a:t>
            </a:r>
            <a:r>
              <a:rPr lang="en-IE" u="sng" dirty="0">
                <a:solidFill>
                  <a:schemeClr val="tx1"/>
                </a:solidFill>
                <a:hlinkClick r:id="rId5" tooltip="Jump up"/>
              </a:rPr>
              <a:t> </a:t>
            </a:r>
            <a:r>
              <a:rPr lang="en-IE" dirty="0">
                <a:solidFill>
                  <a:schemeClr val="tx1"/>
                </a:solidFill>
                <a:hlinkClick r:id="rId5" tooltip="Jump up"/>
              </a:rPr>
              <a:t>978-0-306-42222-5</a:t>
            </a:r>
            <a:r>
              <a:rPr lang="en-IE" u="sng" dirty="0">
                <a:solidFill>
                  <a:schemeClr val="tx1"/>
                </a:solidFill>
                <a:hlinkClick r:id="rId5" tooltip="Jump up"/>
              </a:rPr>
              <a:t>. Pitt, J.I. (1979). </a:t>
            </a:r>
            <a:r>
              <a:rPr lang="en-IE" i="1" u="sng" dirty="0">
                <a:solidFill>
                  <a:schemeClr val="tx1"/>
                </a:solidFill>
                <a:hlinkClick r:id="rId5" tooltip="Jump up"/>
              </a:rPr>
              <a:t>The genus </a:t>
            </a:r>
            <a:r>
              <a:rPr lang="en-IE" u="sng" dirty="0" err="1">
                <a:solidFill>
                  <a:schemeClr val="tx1"/>
                </a:solidFill>
                <a:hlinkClick r:id="rId5" tooltip="Jump up"/>
              </a:rPr>
              <a:t>Penicillium</a:t>
            </a:r>
            <a:r>
              <a:rPr lang="en-IE" i="1" u="sng" dirty="0">
                <a:solidFill>
                  <a:schemeClr val="tx1"/>
                </a:solidFill>
                <a:hlinkClick r:id="rId5" tooltip="Jump up"/>
              </a:rPr>
              <a:t> and its </a:t>
            </a:r>
            <a:r>
              <a:rPr lang="en-IE" i="1" u="sng" dirty="0" err="1">
                <a:solidFill>
                  <a:schemeClr val="tx1"/>
                </a:solidFill>
                <a:hlinkClick r:id="rId5" tooltip="Jump up"/>
              </a:rPr>
              <a:t>teleomorphic</a:t>
            </a:r>
            <a:r>
              <a:rPr lang="en-IE" i="1" u="sng" dirty="0">
                <a:solidFill>
                  <a:schemeClr val="tx1"/>
                </a:solidFill>
                <a:hlinkClick r:id="rId5" tooltip="Jump up"/>
              </a:rPr>
              <a:t> states </a:t>
            </a:r>
            <a:r>
              <a:rPr lang="en-IE" u="sng" dirty="0" err="1">
                <a:solidFill>
                  <a:schemeClr val="tx1"/>
                </a:solidFill>
                <a:hlinkClick r:id="rId5" tooltip="Jump up"/>
              </a:rPr>
              <a:t>Eupenicillium</a:t>
            </a:r>
            <a:r>
              <a:rPr lang="en-IE" i="1" u="sng" dirty="0">
                <a:solidFill>
                  <a:schemeClr val="tx1"/>
                </a:solidFill>
                <a:hlinkClick r:id="rId5" tooltip="Jump up"/>
              </a:rPr>
              <a:t> and </a:t>
            </a:r>
            <a:r>
              <a:rPr lang="en-IE" u="sng" dirty="0" err="1">
                <a:solidFill>
                  <a:schemeClr val="tx1"/>
                </a:solidFill>
                <a:hlinkClick r:id="rId5" tooltip="Jump up"/>
              </a:rPr>
              <a:t>Talaromyces</a:t>
            </a:r>
            <a:r>
              <a:rPr lang="en-IE" u="sng" dirty="0">
                <a:solidFill>
                  <a:schemeClr val="tx1"/>
                </a:solidFill>
                <a:hlinkClick r:id="rId5" tooltip="Jump up"/>
              </a:rPr>
              <a:t>. Academic Press. ISBN 978-0-12-557750-2.</a:t>
            </a:r>
          </a:p>
          <a:p>
            <a:pPr lvl="0" algn="just"/>
            <a:r>
              <a:rPr lang="en-IE" u="sng" dirty="0" err="1">
                <a:solidFill>
                  <a:schemeClr val="tx1"/>
                </a:solidFill>
                <a:hlinkClick r:id="rId5" tooltip="Jump up"/>
              </a:rPr>
              <a:t>Mrázek</a:t>
            </a:r>
            <a:r>
              <a:rPr lang="en-IE" u="sng" dirty="0">
                <a:solidFill>
                  <a:schemeClr val="tx1"/>
                </a:solidFill>
                <a:hlinkClick r:id="rId5" tooltip="Jump up"/>
              </a:rPr>
              <a:t>, J; </a:t>
            </a:r>
            <a:r>
              <a:rPr lang="en-IE" u="sng" dirty="0" err="1">
                <a:solidFill>
                  <a:schemeClr val="tx1"/>
                </a:solidFill>
                <a:hlinkClick r:id="rId5" tooltip="Jump up"/>
              </a:rPr>
              <a:t>Pachlová</a:t>
            </a:r>
            <a:r>
              <a:rPr lang="en-IE" u="sng" dirty="0">
                <a:solidFill>
                  <a:schemeClr val="tx1"/>
                </a:solidFill>
                <a:hlinkClick r:id="rId5" tooltip="Jump up"/>
              </a:rPr>
              <a:t>, V; </a:t>
            </a:r>
            <a:r>
              <a:rPr lang="en-IE" u="sng" dirty="0" err="1">
                <a:solidFill>
                  <a:schemeClr val="tx1"/>
                </a:solidFill>
                <a:hlinkClick r:id="rId5" tooltip="Jump up"/>
              </a:rPr>
              <a:t>Buňka</a:t>
            </a:r>
            <a:r>
              <a:rPr lang="en-IE" u="sng" dirty="0">
                <a:solidFill>
                  <a:schemeClr val="tx1"/>
                </a:solidFill>
                <a:hlinkClick r:id="rId5" tooltip="Jump up"/>
              </a:rPr>
              <a:t>, F; </a:t>
            </a:r>
            <a:r>
              <a:rPr lang="en-IE" u="sng" dirty="0" err="1">
                <a:solidFill>
                  <a:schemeClr val="tx1"/>
                </a:solidFill>
                <a:hlinkClick r:id="rId5" tooltip="Jump up"/>
              </a:rPr>
              <a:t>Černíková</a:t>
            </a:r>
            <a:r>
              <a:rPr lang="en-IE" u="sng" dirty="0">
                <a:solidFill>
                  <a:schemeClr val="tx1"/>
                </a:solidFill>
                <a:hlinkClick r:id="rId5" tooltip="Jump up"/>
              </a:rPr>
              <a:t>, M; </a:t>
            </a:r>
            <a:r>
              <a:rPr lang="en-IE" u="sng" dirty="0" err="1">
                <a:solidFill>
                  <a:schemeClr val="tx1"/>
                </a:solidFill>
                <a:hlinkClick r:id="rId5" tooltip="Jump up"/>
              </a:rPr>
              <a:t>Dráb</a:t>
            </a:r>
            <a:r>
              <a:rPr lang="en-IE" u="sng" dirty="0">
                <a:solidFill>
                  <a:schemeClr val="tx1"/>
                </a:solidFill>
                <a:hlinkClick r:id="rId5" tooltip="Jump up"/>
              </a:rPr>
              <a:t>, V; </a:t>
            </a:r>
            <a:r>
              <a:rPr lang="en-IE" u="sng" dirty="0" err="1">
                <a:solidFill>
                  <a:schemeClr val="tx1"/>
                </a:solidFill>
                <a:hlinkClick r:id="rId5" tooltip="Jump up"/>
              </a:rPr>
              <a:t>Bejblová</a:t>
            </a:r>
            <a:r>
              <a:rPr lang="en-IE" u="sng" dirty="0">
                <a:solidFill>
                  <a:schemeClr val="tx1"/>
                </a:solidFill>
                <a:hlinkClick r:id="rId5" tooltip="Jump up"/>
              </a:rPr>
              <a:t>, M; </a:t>
            </a:r>
            <a:r>
              <a:rPr lang="en-IE" u="sng" dirty="0" err="1">
                <a:solidFill>
                  <a:schemeClr val="tx1"/>
                </a:solidFill>
                <a:hlinkClick r:id="rId5" tooltip="Jump up"/>
              </a:rPr>
              <a:t>Staněk</a:t>
            </a:r>
            <a:r>
              <a:rPr lang="en-IE" u="sng" dirty="0">
                <a:solidFill>
                  <a:schemeClr val="tx1"/>
                </a:solidFill>
                <a:hlinkClick r:id="rId5" tooltip="Jump up"/>
              </a:rPr>
              <a:t>, K; </a:t>
            </a:r>
            <a:r>
              <a:rPr lang="en-IE" u="sng" dirty="0" err="1">
                <a:solidFill>
                  <a:schemeClr val="tx1"/>
                </a:solidFill>
                <a:hlinkClick r:id="rId5" tooltip="Jump up"/>
              </a:rPr>
              <a:t>Buňková</a:t>
            </a:r>
            <a:r>
              <a:rPr lang="en-IE" u="sng" dirty="0">
                <a:solidFill>
                  <a:schemeClr val="tx1"/>
                </a:solidFill>
                <a:hlinkClick r:id="rId5" tooltip="Jump up"/>
              </a:rPr>
              <a:t>, L (11 September 2015). "Effects of different strains </a:t>
            </a:r>
            <a:r>
              <a:rPr lang="en-IE" u="sng" dirty="0" err="1">
                <a:solidFill>
                  <a:schemeClr val="tx1"/>
                </a:solidFill>
                <a:hlinkClick r:id="rId5" tooltip="Jump up"/>
              </a:rPr>
              <a:t>Penicillium</a:t>
            </a:r>
            <a:r>
              <a:rPr lang="en-IE" u="sng" dirty="0">
                <a:solidFill>
                  <a:schemeClr val="tx1"/>
                </a:solidFill>
                <a:hlinkClick r:id="rId5" tooltip="Jump up"/>
              </a:rPr>
              <a:t> </a:t>
            </a:r>
            <a:r>
              <a:rPr lang="en-IE" u="sng" dirty="0" err="1">
                <a:solidFill>
                  <a:schemeClr val="tx1"/>
                </a:solidFill>
                <a:hlinkClick r:id="rId5" tooltip="Jump up"/>
              </a:rPr>
              <a:t>nalgiovense</a:t>
            </a:r>
            <a:r>
              <a:rPr lang="en-IE" u="sng" dirty="0">
                <a:solidFill>
                  <a:schemeClr val="tx1"/>
                </a:solidFill>
                <a:hlinkClick r:id="rId5" tooltip="Jump up"/>
              </a:rPr>
              <a:t> in the </a:t>
            </a:r>
            <a:r>
              <a:rPr lang="en-IE" u="sng" dirty="0" err="1">
                <a:solidFill>
                  <a:schemeClr val="tx1"/>
                </a:solidFill>
                <a:hlinkClick r:id="rId5" tooltip="Jump up"/>
              </a:rPr>
              <a:t>Nalžovy</a:t>
            </a:r>
            <a:r>
              <a:rPr lang="en-IE" u="sng" dirty="0">
                <a:solidFill>
                  <a:schemeClr val="tx1"/>
                </a:solidFill>
                <a:hlinkClick r:id="rId5" tooltip="Jump up"/>
              </a:rPr>
              <a:t> cheese during ripening". </a:t>
            </a:r>
            <a:r>
              <a:rPr lang="en-IE" i="1" u="sng" dirty="0">
                <a:solidFill>
                  <a:schemeClr val="tx1"/>
                </a:solidFill>
                <a:hlinkClick r:id="rId5" tooltip="Jump up"/>
              </a:rPr>
              <a:t>Journal of the Science of Food and Agriculture</a:t>
            </a:r>
            <a:r>
              <a:rPr lang="en-IE" u="sng" dirty="0">
                <a:solidFill>
                  <a:schemeClr val="tx1"/>
                </a:solidFill>
                <a:hlinkClick r:id="rId5" tooltip="Jump up"/>
              </a:rPr>
              <a:t>. 96 (7): 2547–54. doi:10.1002/jsfa.7375. PMID 26251231.</a:t>
            </a:r>
          </a:p>
          <a:p>
            <a:pPr lvl="0" algn="just"/>
            <a:r>
              <a:rPr lang="en-IE" u="sng" dirty="0">
                <a:solidFill>
                  <a:schemeClr val="tx1"/>
                </a:solidFill>
                <a:hlinkClick r:id="rId5" tooltip="Jump up"/>
              </a:rPr>
              <a:t> </a:t>
            </a:r>
            <a:r>
              <a:rPr lang="en-IE" i="1" u="sng" dirty="0" err="1">
                <a:solidFill>
                  <a:schemeClr val="tx1"/>
                </a:solidFill>
                <a:hlinkClick r:id="rId5" tooltip="Jump up"/>
              </a:rPr>
              <a:t>Marianski</a:t>
            </a:r>
            <a:r>
              <a:rPr lang="en-IE" i="1" u="sng" dirty="0">
                <a:solidFill>
                  <a:schemeClr val="tx1"/>
                </a:solidFill>
                <a:hlinkClick r:id="rId5" tooltip="Jump up"/>
              </a:rPr>
              <a:t>, S.; </a:t>
            </a:r>
            <a:r>
              <a:rPr lang="en-IE" i="1" u="sng" dirty="0" err="1">
                <a:solidFill>
                  <a:schemeClr val="tx1"/>
                </a:solidFill>
                <a:hlinkClick r:id="rId5" tooltip="Jump up"/>
              </a:rPr>
              <a:t>Marianski</a:t>
            </a:r>
            <a:r>
              <a:rPr lang="en-IE" i="1" u="sng" dirty="0">
                <a:solidFill>
                  <a:schemeClr val="tx1"/>
                </a:solidFill>
                <a:hlinkClick r:id="rId5" tooltip="Jump up"/>
              </a:rPr>
              <a:t>, A. (2009). The Art of Making Fermented Sausages. Seminole, Florida: </a:t>
            </a:r>
            <a:r>
              <a:rPr lang="en-IE" i="1" u="sng" dirty="0" err="1">
                <a:solidFill>
                  <a:schemeClr val="tx1"/>
                </a:solidFill>
                <a:hlinkClick r:id="rId5" tooltip="Jump up"/>
              </a:rPr>
              <a:t>Bookmagic</a:t>
            </a:r>
            <a:r>
              <a:rPr lang="en-IE" i="1" u="sng" dirty="0">
                <a:solidFill>
                  <a:schemeClr val="tx1"/>
                </a:solidFill>
                <a:hlinkClick r:id="rId5" tooltip="Jump up"/>
              </a:rPr>
              <a:t>. p. 47. ISBN 978-0-9824267-1-5. Retrieved 2013-02-03.  </a:t>
            </a:r>
            <a:r>
              <a:rPr lang="en-IE" i="1" u="sng" dirty="0" err="1">
                <a:solidFill>
                  <a:schemeClr val="tx1"/>
                </a:solidFill>
                <a:hlinkClick r:id="rId5" tooltip="Jump up"/>
              </a:rPr>
              <a:t>Leitão</a:t>
            </a:r>
            <a:r>
              <a:rPr lang="en-IE" i="1" u="sng" dirty="0">
                <a:solidFill>
                  <a:schemeClr val="tx1"/>
                </a:solidFill>
                <a:hlinkClick r:id="rId5" tooltip="Jump up"/>
              </a:rPr>
              <a:t>, A.L. (2009). "Potential of </a:t>
            </a:r>
            <a:r>
              <a:rPr lang="en-IE" i="1" u="sng" dirty="0" err="1">
                <a:solidFill>
                  <a:schemeClr val="tx1"/>
                </a:solidFill>
                <a:hlinkClick r:id="rId5" tooltip="Jump up"/>
              </a:rPr>
              <a:t>Penicillium</a:t>
            </a:r>
            <a:r>
              <a:rPr lang="en-IE" i="1" u="sng" dirty="0">
                <a:solidFill>
                  <a:schemeClr val="tx1"/>
                </a:solidFill>
                <a:hlinkClick r:id="rId5" tooltip="Jump up"/>
              </a:rPr>
              <a:t> species in the bioremediation field". International Journal of Environmental Research and Public Health. 6 (4): 1393–417. doi:10.3390/ijerph6041393. PMC 2681198. PMID 19440525. </a:t>
            </a:r>
            <a:r>
              <a:rPr lang="en-IE" i="1" u="sng" dirty="0" err="1">
                <a:solidFill>
                  <a:schemeClr val="tx1"/>
                </a:solidFill>
                <a:hlinkClick r:id="rId5" tooltip="Jump up"/>
              </a:rPr>
              <a:t>Rifkind</a:t>
            </a:r>
            <a:r>
              <a:rPr lang="en-IE" i="1" u="sng" dirty="0">
                <a:solidFill>
                  <a:schemeClr val="tx1"/>
                </a:solidFill>
                <a:hlinkClick r:id="rId5" tooltip="Jump up"/>
              </a:rPr>
              <a:t>, D.; Freeman, G. (2005). The Nobel Prize Winning Discoveries in Infectious Diseases. London, UK: Academic Press. pp. 43–46. ISBN 978-0-12-369353-2. Retrieved 2013-02-03.</a:t>
            </a:r>
          </a:p>
        </p:txBody>
      </p:sp>
    </p:spTree>
    <p:extLst>
      <p:ext uri="{BB962C8B-B14F-4D97-AF65-F5344CB8AC3E}">
        <p14:creationId xmlns:p14="http://schemas.microsoft.com/office/powerpoint/2010/main" val="277899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364" y="1615782"/>
            <a:ext cx="7437550" cy="3844859"/>
          </a:xfrm>
        </p:spPr>
        <p:txBody>
          <a:bodyPr/>
          <a:lstStyle/>
          <a:p>
            <a:endParaRPr lang="en-IE" dirty="0"/>
          </a:p>
        </p:txBody>
      </p:sp>
      <p:sp>
        <p:nvSpPr>
          <p:cNvPr id="3" name="Content Placeholder 2"/>
          <p:cNvSpPr>
            <a:spLocks noGrp="1"/>
          </p:cNvSpPr>
          <p:nvPr>
            <p:ph idx="1"/>
          </p:nvPr>
        </p:nvSpPr>
        <p:spPr>
          <a:xfrm>
            <a:off x="2176530" y="160338"/>
            <a:ext cx="7547019" cy="1287707"/>
          </a:xfrm>
        </p:spPr>
        <p:txBody>
          <a:bodyPr/>
          <a:lstStyle/>
          <a:p>
            <a:endParaRPr lang="en-IE" dirty="0"/>
          </a:p>
        </p:txBody>
      </p:sp>
      <p:sp>
        <p:nvSpPr>
          <p:cNvPr id="4" name="AutoShape 2" descr="https://swh-826d.kxcdn.com/wp-content/uploads/2019/06/Fungi.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05" y="122273"/>
            <a:ext cx="7756243" cy="54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2241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493" y="141668"/>
            <a:ext cx="10702344" cy="6555346"/>
          </a:xfrm>
        </p:spPr>
        <p:txBody>
          <a:bodyPr>
            <a:normAutofit lnSpcReduction="10000"/>
          </a:bodyPr>
          <a:lstStyle/>
          <a:p>
            <a:pPr lvl="0"/>
            <a:r>
              <a:rPr lang="en-IE" i="1" dirty="0">
                <a:hlinkClick r:id="rId2" tooltip="Jump up"/>
              </a:rPr>
              <a:t>Singh P, </a:t>
            </a:r>
            <a:r>
              <a:rPr lang="en-IE" i="1" dirty="0" err="1">
                <a:hlinkClick r:id="rId2" tooltip="Jump up"/>
              </a:rPr>
              <a:t>Rathinasamy</a:t>
            </a:r>
            <a:r>
              <a:rPr lang="en-IE" i="1" dirty="0">
                <a:hlinkClick r:id="rId2" tooltip="Jump up"/>
              </a:rPr>
              <a:t> K, Mohan R, Panda D (2008). "Microtubule assembly dynamics: an attractive target for anticancer drugs". IUBMB Life. 60 (6): 368–75. doi:10.1002/iub.42. PMID 18384115.</a:t>
            </a:r>
          </a:p>
          <a:p>
            <a:pPr lvl="0"/>
            <a:r>
              <a:rPr lang="en-IE" i="1" dirty="0">
                <a:hlinkClick r:id="rId2" tooltip="Jump up"/>
              </a:rPr>
              <a:t>De </a:t>
            </a:r>
            <a:r>
              <a:rPr lang="en-IE" i="1" dirty="0" err="1">
                <a:hlinkClick r:id="rId2" tooltip="Jump up"/>
              </a:rPr>
              <a:t>Carli</a:t>
            </a:r>
            <a:r>
              <a:rPr lang="en-IE" i="1" dirty="0">
                <a:hlinkClick r:id="rId2" tooltip="Jump up"/>
              </a:rPr>
              <a:t>, L.; </a:t>
            </a:r>
            <a:r>
              <a:rPr lang="en-IE" i="1" dirty="0" err="1">
                <a:hlinkClick r:id="rId2" tooltip="Jump up"/>
              </a:rPr>
              <a:t>Larizza</a:t>
            </a:r>
            <a:r>
              <a:rPr lang="en-IE" i="1" dirty="0">
                <a:hlinkClick r:id="rId2" tooltip="Jump up"/>
              </a:rPr>
              <a:t>, L. (1988). "</a:t>
            </a:r>
            <a:r>
              <a:rPr lang="en-IE" i="1" dirty="0" err="1">
                <a:hlinkClick r:id="rId2" tooltip="Jump up"/>
              </a:rPr>
              <a:t>Griseofulvin</a:t>
            </a:r>
            <a:r>
              <a:rPr lang="en-IE" i="1" dirty="0">
                <a:hlinkClick r:id="rId2" tooltip="Jump up"/>
              </a:rPr>
              <a:t>". Mutation Research. 195 (2): 91–126. doi:10.1016/0165-1110(88)90020-6. PMID 3277037.</a:t>
            </a:r>
          </a:p>
          <a:p>
            <a:pPr lvl="0"/>
            <a:r>
              <a:rPr lang="en-IE" i="1" dirty="0" err="1">
                <a:hlinkClick r:id="rId2" tooltip="Jump up"/>
              </a:rPr>
              <a:t>Nicoletti</a:t>
            </a:r>
            <a:r>
              <a:rPr lang="en-IE" i="1" dirty="0">
                <a:hlinkClick r:id="rId2" tooltip="Jump up"/>
              </a:rPr>
              <a:t> R, </a:t>
            </a:r>
            <a:r>
              <a:rPr lang="en-IE" i="1" dirty="0" err="1">
                <a:hlinkClick r:id="rId2" tooltip="Jump up"/>
              </a:rPr>
              <a:t>Manzo</a:t>
            </a:r>
            <a:r>
              <a:rPr lang="en-IE" i="1" dirty="0">
                <a:hlinkClick r:id="rId2" tooltip="Jump up"/>
              </a:rPr>
              <a:t> E, </a:t>
            </a:r>
            <a:r>
              <a:rPr lang="en-IE" i="1" dirty="0" err="1">
                <a:hlinkClick r:id="rId2" tooltip="Jump up"/>
              </a:rPr>
              <a:t>Ciavatta</a:t>
            </a:r>
            <a:r>
              <a:rPr lang="en-IE" i="1" dirty="0">
                <a:hlinkClick r:id="rId2" tooltip="Jump up"/>
              </a:rPr>
              <a:t> ML (2009a). "Occurrence and bioactivities of </a:t>
            </a:r>
            <a:r>
              <a:rPr lang="en-IE" i="1" dirty="0" err="1">
                <a:hlinkClick r:id="rId2" tooltip="Jump up"/>
              </a:rPr>
              <a:t>funicone</a:t>
            </a:r>
            <a:r>
              <a:rPr lang="en-IE" i="1" dirty="0">
                <a:hlinkClick r:id="rId2" tooltip="Jump up"/>
              </a:rPr>
              <a:t>-related compounds". International Journal of Molecular Sciences. 10 (4): 1430–44. doi:10.3390/ijms10041430. PMC 2680625. PMID 19468317. </a:t>
            </a:r>
            <a:r>
              <a:rPr lang="en-IE" i="1" dirty="0" err="1">
                <a:hlinkClick r:id="rId2" tooltip="Jump up"/>
              </a:rPr>
              <a:t>Nicoletti</a:t>
            </a:r>
            <a:r>
              <a:rPr lang="en-IE" i="1" dirty="0">
                <a:hlinkClick r:id="rId2" tooltip="Jump up"/>
              </a:rPr>
              <a:t>, R.; </a:t>
            </a:r>
            <a:r>
              <a:rPr lang="en-IE" i="1" dirty="0" err="1">
                <a:hlinkClick r:id="rId2" tooltip="Jump up"/>
              </a:rPr>
              <a:t>Buommino</a:t>
            </a:r>
            <a:r>
              <a:rPr lang="en-IE" i="1" dirty="0">
                <a:hlinkClick r:id="rId2" tooltip="Jump up"/>
              </a:rPr>
              <a:t>, E.; De </a:t>
            </a:r>
            <a:r>
              <a:rPr lang="en-IE" i="1" dirty="0" err="1">
                <a:hlinkClick r:id="rId2" tooltip="Jump up"/>
              </a:rPr>
              <a:t>Filippis</a:t>
            </a:r>
            <a:r>
              <a:rPr lang="en-IE" i="1" dirty="0">
                <a:hlinkClick r:id="rId2" tooltip="Jump up"/>
              </a:rPr>
              <a:t>, A.; Lopez-</a:t>
            </a:r>
            <a:r>
              <a:rPr lang="en-IE" i="1" dirty="0" err="1">
                <a:hlinkClick r:id="rId2" tooltip="Jump up"/>
              </a:rPr>
              <a:t>Gresa</a:t>
            </a:r>
            <a:r>
              <a:rPr lang="en-IE" i="1" dirty="0">
                <a:hlinkClick r:id="rId2" tooltip="Jump up"/>
              </a:rPr>
              <a:t>, M.; </a:t>
            </a:r>
            <a:r>
              <a:rPr lang="en-IE" i="1" dirty="0" err="1">
                <a:hlinkClick r:id="rId2" tooltip="Jump up"/>
              </a:rPr>
              <a:t>Manzo</a:t>
            </a:r>
            <a:r>
              <a:rPr lang="en-IE" i="1" dirty="0">
                <a:hlinkClick r:id="rId2" tooltip="Jump up"/>
              </a:rPr>
              <a:t>, E.; </a:t>
            </a:r>
            <a:r>
              <a:rPr lang="en-IE" i="1" dirty="0" err="1">
                <a:hlinkClick r:id="rId2" tooltip="Jump up"/>
              </a:rPr>
              <a:t>Carella</a:t>
            </a:r>
            <a:r>
              <a:rPr lang="en-IE" i="1" dirty="0">
                <a:hlinkClick r:id="rId2" tooltip="Jump up"/>
              </a:rPr>
              <a:t>, A; </a:t>
            </a:r>
            <a:r>
              <a:rPr lang="en-IE" i="1" dirty="0" err="1">
                <a:hlinkClick r:id="rId2" tooltip="Jump up"/>
              </a:rPr>
              <a:t>Petrazzuolo</a:t>
            </a:r>
            <a:r>
              <a:rPr lang="en-IE" i="1" dirty="0">
                <a:hlinkClick r:id="rId2" tooltip="Jump up"/>
              </a:rPr>
              <a:t>, M; </a:t>
            </a:r>
            <a:r>
              <a:rPr lang="en-IE" i="1" dirty="0" err="1">
                <a:hlinkClick r:id="rId2" tooltip="Jump up"/>
              </a:rPr>
              <a:t>Tufano</a:t>
            </a:r>
            <a:r>
              <a:rPr lang="en-IE" i="1" dirty="0">
                <a:hlinkClick r:id="rId2" tooltip="Jump up"/>
              </a:rPr>
              <a:t>, M.A. (2009b). "</a:t>
            </a:r>
            <a:r>
              <a:rPr lang="en-IE" i="1" dirty="0" err="1">
                <a:hlinkClick r:id="rId2" tooltip="Jump up"/>
              </a:rPr>
              <a:t>Bioprospecting</a:t>
            </a:r>
            <a:r>
              <a:rPr lang="en-IE" i="1" dirty="0">
                <a:hlinkClick r:id="rId2" tooltip="Jump up"/>
              </a:rPr>
              <a:t> for antagonistic </a:t>
            </a:r>
            <a:r>
              <a:rPr lang="en-IE" i="1" dirty="0" err="1">
                <a:hlinkClick r:id="rId2" tooltip="Jump up"/>
              </a:rPr>
              <a:t>Penicillium</a:t>
            </a:r>
            <a:r>
              <a:rPr lang="en-IE" i="1" dirty="0">
                <a:hlinkClick r:id="rId2" tooltip="Jump up"/>
              </a:rPr>
              <a:t> strains as a resource of new antitumor compounds". World Journal of Microbiology. 24 (2): 185–95. doi:10.1007/s11274-007-9455-y.</a:t>
            </a:r>
          </a:p>
          <a:p>
            <a:r>
              <a:rPr lang="en-IE" i="1" dirty="0" err="1">
                <a:hlinkClick r:id="rId2" tooltip="Jump up"/>
              </a:rPr>
              <a:t>Ropars</a:t>
            </a:r>
            <a:r>
              <a:rPr lang="en-IE" i="1" dirty="0">
                <a:hlinkClick r:id="rId2" tooltip="Jump up"/>
              </a:rPr>
              <a:t> J, </a:t>
            </a:r>
            <a:r>
              <a:rPr lang="en-IE" i="1" dirty="0" err="1">
                <a:hlinkClick r:id="rId2" tooltip="Jump up"/>
              </a:rPr>
              <a:t>Dupont</a:t>
            </a:r>
            <a:r>
              <a:rPr lang="en-IE" i="1" dirty="0">
                <a:hlinkClick r:id="rId2" tooltip="Jump up"/>
              </a:rPr>
              <a:t> J, </a:t>
            </a:r>
            <a:r>
              <a:rPr lang="en-IE" i="1" dirty="0" err="1">
                <a:hlinkClick r:id="rId2" tooltip="Jump up"/>
              </a:rPr>
              <a:t>Fontanillas</a:t>
            </a:r>
            <a:r>
              <a:rPr lang="en-IE" i="1" dirty="0">
                <a:hlinkClick r:id="rId2" tooltip="Jump up"/>
              </a:rPr>
              <a:t> E, Rodríguez de la Vega RC, </a:t>
            </a:r>
            <a:r>
              <a:rPr lang="en-IE" i="1" dirty="0" err="1">
                <a:hlinkClick r:id="rId2" tooltip="Jump up"/>
              </a:rPr>
              <a:t>Malagnac</a:t>
            </a:r>
            <a:r>
              <a:rPr lang="en-IE" i="1" dirty="0">
                <a:hlinkClick r:id="rId2" tooltip="Jump up"/>
              </a:rPr>
              <a:t> F, </a:t>
            </a:r>
            <a:r>
              <a:rPr lang="en-IE" i="1" dirty="0" err="1">
                <a:hlinkClick r:id="rId2" tooltip="Jump up"/>
              </a:rPr>
              <a:t>Coton</a:t>
            </a:r>
            <a:r>
              <a:rPr lang="en-IE" i="1" dirty="0">
                <a:hlinkClick r:id="rId2" tooltip="Jump up"/>
              </a:rPr>
              <a:t> M, Giraud T, </a:t>
            </a:r>
            <a:r>
              <a:rPr lang="en-IE" i="1" dirty="0" err="1">
                <a:hlinkClick r:id="rId2" tooltip="Jump up"/>
              </a:rPr>
              <a:t>López</a:t>
            </a:r>
            <a:r>
              <a:rPr lang="en-IE" i="1" dirty="0">
                <a:hlinkClick r:id="rId2" tooltip="Jump up"/>
              </a:rPr>
              <a:t>-Villavicencio M (2012). "Sex in cheese: evidence for sexuality in the fungus </a:t>
            </a:r>
            <a:r>
              <a:rPr lang="en-IE" i="1" dirty="0" err="1">
                <a:hlinkClick r:id="rId2" tooltip="Jump up"/>
              </a:rPr>
              <a:t>Penicillium</a:t>
            </a:r>
            <a:r>
              <a:rPr lang="en-IE" i="1" dirty="0">
                <a:hlinkClick r:id="rId2" tooltip="Jump up"/>
              </a:rPr>
              <a:t> </a:t>
            </a:r>
            <a:r>
              <a:rPr lang="en-IE" i="1" dirty="0" err="1">
                <a:hlinkClick r:id="rId2" tooltip="Jump up"/>
              </a:rPr>
              <a:t>roqueforti</a:t>
            </a:r>
            <a:r>
              <a:rPr lang="en-IE" i="1" dirty="0">
                <a:hlinkClick r:id="rId2" tooltip="Jump up"/>
              </a:rPr>
              <a:t>". </a:t>
            </a:r>
            <a:r>
              <a:rPr lang="en-IE" i="1" dirty="0" err="1">
                <a:hlinkClick r:id="rId2" tooltip="Jump up"/>
              </a:rPr>
              <a:t>PLoSONE</a:t>
            </a:r>
            <a:r>
              <a:rPr lang="en-IE" i="1" dirty="0">
                <a:hlinkClick r:id="rId2" tooltip="Jump up"/>
              </a:rPr>
              <a:t>. 7 (11):e49665. doi:10.1371/journal.pone.0049665. PMC 3504111. PMID 23185400. ^ </a:t>
            </a:r>
            <a:r>
              <a:rPr lang="en-IE" i="1" dirty="0" err="1">
                <a:hlinkClick r:id="rId2" tooltip="Jump up"/>
              </a:rPr>
              <a:t>Böhm</a:t>
            </a:r>
            <a:r>
              <a:rPr lang="en-IE" i="1" dirty="0">
                <a:hlinkClick r:id="rId2" tooltip="Jump up"/>
              </a:rPr>
              <a:t> J, Hoff B, O'Gorman CM, </a:t>
            </a:r>
            <a:r>
              <a:rPr lang="en-IE" i="1" dirty="0" err="1">
                <a:hlinkClick r:id="rId2" tooltip="Jump up"/>
              </a:rPr>
              <a:t>Wolfers</a:t>
            </a:r>
            <a:r>
              <a:rPr lang="en-IE" i="1" dirty="0">
                <a:hlinkClick r:id="rId2" tooltip="Jump up"/>
              </a:rPr>
              <a:t> S, </a:t>
            </a:r>
            <a:r>
              <a:rPr lang="en-IE" i="1" dirty="0" err="1">
                <a:hlinkClick r:id="rId2" tooltip="Jump up"/>
              </a:rPr>
              <a:t>Klix</a:t>
            </a:r>
            <a:r>
              <a:rPr lang="en-IE" i="1" dirty="0">
                <a:hlinkClick r:id="rId2" tooltip="Jump up"/>
              </a:rPr>
              <a:t> V, Binger D, </a:t>
            </a:r>
            <a:r>
              <a:rPr lang="en-IE" i="1" dirty="0" err="1">
                <a:hlinkClick r:id="rId2" tooltip="Jump up"/>
              </a:rPr>
              <a:t>Zadra</a:t>
            </a:r>
            <a:r>
              <a:rPr lang="en-IE" i="1" dirty="0">
                <a:hlinkClick r:id="rId2" tooltip="Jump up"/>
              </a:rPr>
              <a:t> I, </a:t>
            </a:r>
            <a:r>
              <a:rPr lang="en-IE" i="1" dirty="0" err="1">
                <a:hlinkClick r:id="rId2" tooltip="Jump up"/>
              </a:rPr>
              <a:t>Kürnsteiner</a:t>
            </a:r>
            <a:r>
              <a:rPr lang="en-IE" i="1" dirty="0">
                <a:hlinkClick r:id="rId2" tooltip="Jump up"/>
              </a:rPr>
              <a:t> H, </a:t>
            </a:r>
            <a:r>
              <a:rPr lang="en-IE" i="1" dirty="0" err="1">
                <a:hlinkClick r:id="rId2" tooltip="Jump up"/>
              </a:rPr>
              <a:t>Pöggeler</a:t>
            </a:r>
            <a:r>
              <a:rPr lang="en-IE" i="1" dirty="0">
                <a:hlinkClick r:id="rId2" tooltip="Jump up"/>
              </a:rPr>
              <a:t> S, Dyer PS, </a:t>
            </a:r>
            <a:r>
              <a:rPr lang="en-IE" i="1" dirty="0" err="1">
                <a:hlinkClick r:id="rId2" tooltip="Jump up"/>
              </a:rPr>
              <a:t>Kück</a:t>
            </a:r>
            <a:r>
              <a:rPr lang="en-IE" i="1" dirty="0">
                <a:hlinkClick r:id="rId2" tooltip="Jump up"/>
              </a:rPr>
              <a:t> U (January 2013). "Sexual reproduction and mating-type-mediated strain development in the penicillin-producing fungus </a:t>
            </a:r>
            <a:r>
              <a:rPr lang="en-IE" i="1" dirty="0" err="1">
                <a:hlinkClick r:id="rId2" tooltip="Jump up"/>
              </a:rPr>
              <a:t>Penicillium</a:t>
            </a:r>
            <a:r>
              <a:rPr lang="en-IE" i="1" dirty="0">
                <a:hlinkClick r:id="rId2" tooltip="Jump up"/>
              </a:rPr>
              <a:t> </a:t>
            </a:r>
            <a:r>
              <a:rPr lang="en-IE" i="1" dirty="0" err="1">
                <a:hlinkClick r:id="rId2" tooltip="Jump up"/>
              </a:rPr>
              <a:t>chrysogenum</a:t>
            </a:r>
            <a:r>
              <a:rPr lang="en-IE" i="1" dirty="0">
                <a:hlinkClick r:id="rId2" tooltip="Jump up"/>
              </a:rPr>
              <a:t>". Proc. Natl. Acad. Sci. U.S.A. 110 (4): 1476–81. doi:10.1073/pnas.1217943110. PMC 3557024. PMID 23307807.  </a:t>
            </a:r>
          </a:p>
          <a:p>
            <a:r>
              <a:rPr lang="en-IE" i="1" dirty="0">
                <a:hlinkClick r:id="rId2" tooltip="Jump up"/>
              </a:rPr>
              <a:t>Malik SB, </a:t>
            </a:r>
            <a:r>
              <a:rPr lang="en-IE" i="1" dirty="0" err="1">
                <a:hlinkClick r:id="rId2" tooltip="Jump up"/>
              </a:rPr>
              <a:t>Pightling</a:t>
            </a:r>
            <a:r>
              <a:rPr lang="en-IE" i="1" dirty="0">
                <a:hlinkClick r:id="rId2" tooltip="Jump up"/>
              </a:rPr>
              <a:t> AW, </a:t>
            </a:r>
            <a:r>
              <a:rPr lang="en-IE" i="1" dirty="0" err="1">
                <a:hlinkClick r:id="rId2" tooltip="Jump up"/>
              </a:rPr>
              <a:t>Stefaniak</a:t>
            </a:r>
            <a:r>
              <a:rPr lang="en-IE" i="1" dirty="0">
                <a:hlinkClick r:id="rId2" tooltip="Jump up"/>
              </a:rPr>
              <a:t> LM, </a:t>
            </a:r>
            <a:r>
              <a:rPr lang="en-IE" i="1" dirty="0" err="1">
                <a:hlinkClick r:id="rId2" tooltip="Jump up"/>
              </a:rPr>
              <a:t>Schurko</a:t>
            </a:r>
            <a:r>
              <a:rPr lang="en-IE" i="1" dirty="0">
                <a:hlinkClick r:id="rId2" tooltip="Jump up"/>
              </a:rPr>
              <a:t> AM, Logsdon JM (2008). "An expanded inventory of conserved meiotic genes provides evidence for sex in </a:t>
            </a:r>
            <a:r>
              <a:rPr lang="en-IE" i="1" dirty="0" err="1">
                <a:hlinkClick r:id="rId2" tooltip="Jump up"/>
              </a:rPr>
              <a:t>Trichomonas</a:t>
            </a:r>
            <a:r>
              <a:rPr lang="en-IE" i="1" dirty="0">
                <a:hlinkClick r:id="rId2" tooltip="Jump up"/>
              </a:rPr>
              <a:t> </a:t>
            </a:r>
            <a:r>
              <a:rPr lang="en-IE" i="1" dirty="0" err="1">
                <a:hlinkClick r:id="rId2" tooltip="Jump up"/>
              </a:rPr>
              <a:t>vaginalis</a:t>
            </a:r>
            <a:r>
              <a:rPr lang="en-IE" i="1" dirty="0">
                <a:hlinkClick r:id="rId2" tooltip="Jump up"/>
              </a:rPr>
              <a:t>". </a:t>
            </a:r>
            <a:r>
              <a:rPr lang="en-IE" i="1" dirty="0" err="1">
                <a:hlinkClick r:id="rId2" tooltip="Jump up"/>
              </a:rPr>
              <a:t>PLoS</a:t>
            </a:r>
            <a:r>
              <a:rPr lang="en-IE" i="1" dirty="0">
                <a:hlinkClick r:id="rId2" tooltip="Jump up"/>
              </a:rPr>
              <a:t> ONE. 3 (8): e2879. doi:10.1371/journal.pone.0002879. PMC 2488364. PMID 18663385.</a:t>
            </a:r>
            <a:endParaRPr lang="en-IE" dirty="0"/>
          </a:p>
          <a:p>
            <a:pPr algn="just">
              <a:lnSpc>
                <a:spcPct val="150000"/>
              </a:lnSpc>
              <a:spcBef>
                <a:spcPts val="0"/>
              </a:spcBef>
            </a:pPr>
            <a:endParaRPr lang="en-IE" dirty="0"/>
          </a:p>
        </p:txBody>
      </p:sp>
    </p:spTree>
    <p:extLst>
      <p:ext uri="{BB962C8B-B14F-4D97-AF65-F5344CB8AC3E}">
        <p14:creationId xmlns:p14="http://schemas.microsoft.com/office/powerpoint/2010/main" val="3792311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3833" y="218941"/>
            <a:ext cx="8911687" cy="811369"/>
          </a:xfrm>
        </p:spPr>
        <p:txBody>
          <a:bodyPr>
            <a:normAutofit fontScale="90000"/>
          </a:bodyPr>
          <a:lstStyle/>
          <a:p>
            <a:pPr lvl="0" algn="ctr"/>
            <a:r>
              <a:rPr lang="en-US" b="1" dirty="0" err="1"/>
              <a:t>Basidiomycetes-</a:t>
            </a:r>
            <a:r>
              <a:rPr lang="en-US" b="1" i="1" dirty="0" err="1"/>
              <a:t>Agaricus</a:t>
            </a:r>
            <a:br>
              <a:rPr lang="en-IE" b="1" dirty="0"/>
            </a:br>
            <a:endParaRPr lang="en-IE" b="1" i="1" dirty="0"/>
          </a:p>
        </p:txBody>
      </p:sp>
      <p:sp>
        <p:nvSpPr>
          <p:cNvPr id="3" name="Content Placeholder 2"/>
          <p:cNvSpPr>
            <a:spLocks noGrp="1"/>
          </p:cNvSpPr>
          <p:nvPr>
            <p:ph idx="1"/>
          </p:nvPr>
        </p:nvSpPr>
        <p:spPr/>
        <p:txBody>
          <a:bodyPr/>
          <a:lstStyle/>
          <a:p>
            <a:endParaRPr lang="en-IE" i="1" dirty="0"/>
          </a:p>
          <a:p>
            <a:endParaRPr lang="en-IE" i="1" dirty="0"/>
          </a:p>
          <a:p>
            <a:endParaRPr lang="en-IE" i="1" dirty="0"/>
          </a:p>
          <a:p>
            <a:endParaRPr lang="en-IE" i="1" dirty="0"/>
          </a:p>
          <a:p>
            <a:endParaRPr lang="en-IE" i="1" dirty="0"/>
          </a:p>
          <a:p>
            <a:endParaRPr lang="en-IE" i="1" dirty="0"/>
          </a:p>
          <a:p>
            <a:endParaRPr lang="en-IE" i="1" dirty="0"/>
          </a:p>
          <a:p>
            <a:pPr lvl="6"/>
            <a:r>
              <a:rPr lang="en-IE" sz="1800" i="1" dirty="0" err="1"/>
              <a:t>Agaricus</a:t>
            </a:r>
            <a:r>
              <a:rPr lang="en-IE" sz="1800" i="1" dirty="0"/>
              <a:t> </a:t>
            </a:r>
            <a:r>
              <a:rPr lang="en-IE" sz="1800" i="1" dirty="0" err="1"/>
              <a:t>campestris</a:t>
            </a:r>
            <a:endParaRPr lang="en-IE"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5785" y="1700012"/>
            <a:ext cx="4125533" cy="309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5849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IE"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1750607"/>
              </p:ext>
            </p:extLst>
          </p:nvPr>
        </p:nvGraphicFramePr>
        <p:xfrm>
          <a:off x="3387144" y="321972"/>
          <a:ext cx="6246252" cy="5563673"/>
        </p:xfrm>
        <a:graphic>
          <a:graphicData uri="http://schemas.openxmlformats.org/drawingml/2006/table">
            <a:tbl>
              <a:tblPr/>
              <a:tblGrid>
                <a:gridCol w="3123126">
                  <a:extLst>
                    <a:ext uri="{9D8B030D-6E8A-4147-A177-3AD203B41FA5}">
                      <a16:colId xmlns:a16="http://schemas.microsoft.com/office/drawing/2014/main" val="20000"/>
                    </a:ext>
                  </a:extLst>
                </a:gridCol>
                <a:gridCol w="3123126">
                  <a:extLst>
                    <a:ext uri="{9D8B030D-6E8A-4147-A177-3AD203B41FA5}">
                      <a16:colId xmlns:a16="http://schemas.microsoft.com/office/drawing/2014/main" val="20001"/>
                    </a:ext>
                  </a:extLst>
                </a:gridCol>
              </a:tblGrid>
              <a:tr h="608527">
                <a:tc gridSpan="2">
                  <a:txBody>
                    <a:bodyPr/>
                    <a:lstStyle/>
                    <a:p>
                      <a:pPr algn="ctr" fontAlgn="t"/>
                      <a:r>
                        <a:rPr lang="en-IE" sz="1600" b="1" u="none" strike="noStrike" dirty="0">
                          <a:solidFill>
                            <a:srgbClr val="0B0080"/>
                          </a:solidFill>
                          <a:effectLst/>
                          <a:hlinkClick r:id="rId2" tooltip="Taxonomy (biology)"/>
                        </a:rPr>
                        <a:t>Scientific classification</a:t>
                      </a:r>
                      <a:endParaRPr lang="en-IE" sz="1600" b="1" dirty="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91FAFA"/>
                    </a:solidFill>
                  </a:tcPr>
                </a:tc>
                <a:tc hMerge="1">
                  <a:txBody>
                    <a:bodyPr/>
                    <a:lstStyle/>
                    <a:p>
                      <a:endParaRPr lang="en-IE"/>
                    </a:p>
                  </a:txBody>
                  <a:tcPr/>
                </a:tc>
                <a:extLst>
                  <a:ext uri="{0D108BD9-81ED-4DB2-BD59-A6C34878D82A}">
                    <a16:rowId xmlns:a16="http://schemas.microsoft.com/office/drawing/2014/main" val="10000"/>
                  </a:ext>
                </a:extLst>
              </a:tr>
              <a:tr h="608527">
                <a:tc>
                  <a:txBody>
                    <a:bodyPr/>
                    <a:lstStyle/>
                    <a:p>
                      <a:pPr algn="l" fontAlgn="t"/>
                      <a:r>
                        <a:rPr lang="en-IE" sz="1200">
                          <a:effectLst/>
                        </a:rPr>
                        <a:t>Kingdom:</a:t>
                      </a: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200" u="none" strike="noStrike">
                          <a:solidFill>
                            <a:srgbClr val="0B0080"/>
                          </a:solidFill>
                          <a:effectLst/>
                          <a:hlinkClick r:id="rId3" tooltip="Fungus"/>
                        </a:rPr>
                        <a:t>Fungi</a:t>
                      </a:r>
                      <a:endParaRPr lang="en-IE" sz="120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1"/>
                  </a:ext>
                </a:extLst>
              </a:tr>
              <a:tr h="869324">
                <a:tc>
                  <a:txBody>
                    <a:bodyPr/>
                    <a:lstStyle/>
                    <a:p>
                      <a:pPr algn="l" fontAlgn="t"/>
                      <a:r>
                        <a:rPr lang="en-IE" sz="1200">
                          <a:effectLst/>
                        </a:rPr>
                        <a:t>Division:</a:t>
                      </a: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200" u="none" strike="noStrike">
                          <a:solidFill>
                            <a:srgbClr val="0B0080"/>
                          </a:solidFill>
                          <a:effectLst/>
                          <a:hlinkClick r:id="rId4" tooltip="Basidiomycota"/>
                        </a:rPr>
                        <a:t>Basidiomycota</a:t>
                      </a:r>
                      <a:endParaRPr lang="en-IE" sz="120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2"/>
                  </a:ext>
                </a:extLst>
              </a:tr>
              <a:tr h="869324">
                <a:tc>
                  <a:txBody>
                    <a:bodyPr/>
                    <a:lstStyle/>
                    <a:p>
                      <a:pPr algn="l" fontAlgn="t"/>
                      <a:r>
                        <a:rPr lang="en-IE" sz="1200">
                          <a:effectLst/>
                        </a:rPr>
                        <a:t>Class:</a:t>
                      </a: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200" u="none" strike="noStrike">
                          <a:solidFill>
                            <a:srgbClr val="0B0080"/>
                          </a:solidFill>
                          <a:effectLst/>
                          <a:hlinkClick r:id="rId5" tooltip="Agaricomycetes"/>
                        </a:rPr>
                        <a:t>Agaricomycetes</a:t>
                      </a:r>
                      <a:endParaRPr lang="en-IE" sz="120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3"/>
                  </a:ext>
                </a:extLst>
              </a:tr>
              <a:tr h="608527">
                <a:tc>
                  <a:txBody>
                    <a:bodyPr/>
                    <a:lstStyle/>
                    <a:p>
                      <a:pPr algn="l" fontAlgn="t"/>
                      <a:r>
                        <a:rPr lang="en-IE" sz="1200" dirty="0">
                          <a:effectLst/>
                        </a:rPr>
                        <a:t>Order:</a:t>
                      </a: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200" u="none" strike="noStrike">
                          <a:solidFill>
                            <a:srgbClr val="0B0080"/>
                          </a:solidFill>
                          <a:effectLst/>
                          <a:hlinkClick r:id="rId6" tooltip="Agaricales"/>
                        </a:rPr>
                        <a:t>Agaricales</a:t>
                      </a:r>
                      <a:endParaRPr lang="en-IE" sz="120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4"/>
                  </a:ext>
                </a:extLst>
              </a:tr>
              <a:tr h="608527">
                <a:tc>
                  <a:txBody>
                    <a:bodyPr/>
                    <a:lstStyle/>
                    <a:p>
                      <a:pPr algn="l" fontAlgn="t"/>
                      <a:r>
                        <a:rPr lang="en-IE" sz="1200">
                          <a:effectLst/>
                        </a:rPr>
                        <a:t>Family:</a:t>
                      </a: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200" u="none" strike="noStrike">
                          <a:solidFill>
                            <a:srgbClr val="0B0080"/>
                          </a:solidFill>
                          <a:effectLst/>
                          <a:hlinkClick r:id="rId7" tooltip="Agaricaceae"/>
                        </a:rPr>
                        <a:t>Agaricaceae</a:t>
                      </a:r>
                      <a:endParaRPr lang="en-IE" sz="120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5"/>
                  </a:ext>
                </a:extLst>
              </a:tr>
              <a:tr h="1390917">
                <a:tc>
                  <a:txBody>
                    <a:bodyPr/>
                    <a:lstStyle/>
                    <a:p>
                      <a:pPr algn="l" fontAlgn="t"/>
                      <a:r>
                        <a:rPr lang="en-IE" sz="1200">
                          <a:effectLst/>
                        </a:rPr>
                        <a:t>Genus:</a:t>
                      </a: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200" b="1" i="1" dirty="0" err="1">
                          <a:effectLst/>
                        </a:rPr>
                        <a:t>Agaricus</a:t>
                      </a:r>
                      <a:br>
                        <a:rPr lang="en-IE" sz="1200" dirty="0">
                          <a:effectLst/>
                        </a:rPr>
                      </a:br>
                      <a:r>
                        <a:rPr lang="en-IE" sz="1200" u="none" strike="noStrike" dirty="0">
                          <a:solidFill>
                            <a:srgbClr val="0B0080"/>
                          </a:solidFill>
                          <a:effectLst/>
                          <a:hlinkClick r:id="rId8" tooltip="Carl Linnaeus"/>
                        </a:rPr>
                        <a:t>L.</a:t>
                      </a:r>
                      <a:r>
                        <a:rPr lang="en-IE" sz="1200" dirty="0">
                          <a:effectLst/>
                        </a:rPr>
                        <a:t>:</a:t>
                      </a:r>
                      <a:r>
                        <a:rPr lang="en-IE" sz="1200" u="none" strike="noStrike" dirty="0" err="1">
                          <a:solidFill>
                            <a:srgbClr val="0B0080"/>
                          </a:solidFill>
                          <a:effectLst/>
                          <a:hlinkClick r:id="rId9" tooltip="Elias Magnus Fries"/>
                        </a:rPr>
                        <a:t>Fr</a:t>
                      </a:r>
                      <a:r>
                        <a:rPr lang="en-IE" sz="1200" u="none" strike="noStrike" dirty="0">
                          <a:solidFill>
                            <a:srgbClr val="0B0080"/>
                          </a:solidFill>
                          <a:effectLst/>
                          <a:hlinkClick r:id="rId9" tooltip="Elias Magnus Fries"/>
                        </a:rPr>
                        <a:t>.</a:t>
                      </a:r>
                      <a:r>
                        <a:rPr lang="en-IE" sz="1200" dirty="0">
                          <a:effectLst/>
                        </a:rPr>
                        <a:t> emend </a:t>
                      </a:r>
                      <a:r>
                        <a:rPr lang="en-IE" sz="1200" u="none" strike="noStrike" dirty="0">
                          <a:solidFill>
                            <a:srgbClr val="0B0080"/>
                          </a:solidFill>
                          <a:effectLst/>
                          <a:hlinkClick r:id="rId10" tooltip="Petter Adolf Karsten"/>
                        </a:rPr>
                        <a:t>Karst.</a:t>
                      </a:r>
                      <a:endParaRPr lang="en-IE" sz="1200" dirty="0">
                        <a:effectLst/>
                      </a:endParaRPr>
                    </a:p>
                  </a:txBody>
                  <a:tcPr marL="59035" marR="59035" marT="29518" marB="29518">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92534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317" y="276380"/>
            <a:ext cx="5070005" cy="676656"/>
          </a:xfrm>
        </p:spPr>
        <p:txBody>
          <a:bodyPr>
            <a:noAutofit/>
          </a:bodyPr>
          <a:lstStyle/>
          <a:p>
            <a:pPr fontAlgn="base"/>
            <a:r>
              <a:rPr lang="en-IE" sz="2400" b="1" dirty="0">
                <a:solidFill>
                  <a:srgbClr val="0070C0"/>
                </a:solidFill>
              </a:rPr>
              <a:t>Introduction</a:t>
            </a:r>
          </a:p>
        </p:txBody>
      </p:sp>
      <p:sp>
        <p:nvSpPr>
          <p:cNvPr id="3" name="Content Placeholder 2"/>
          <p:cNvSpPr>
            <a:spLocks noGrp="1"/>
          </p:cNvSpPr>
          <p:nvPr>
            <p:ph idx="1"/>
          </p:nvPr>
        </p:nvSpPr>
        <p:spPr>
          <a:xfrm>
            <a:off x="476518" y="1094704"/>
            <a:ext cx="11603865" cy="5763296"/>
          </a:xfrm>
        </p:spPr>
        <p:txBody>
          <a:bodyPr>
            <a:normAutofit/>
          </a:bodyPr>
          <a:lstStyle/>
          <a:p>
            <a:pPr algn="just">
              <a:lnSpc>
                <a:spcPct val="150000"/>
              </a:lnSpc>
              <a:spcBef>
                <a:spcPts val="0"/>
              </a:spcBef>
            </a:pPr>
            <a:r>
              <a:rPr lang="en-IE" b="1" i="1" dirty="0" err="1"/>
              <a:t>Agaricus</a:t>
            </a:r>
            <a:r>
              <a:rPr lang="en-IE" dirty="0"/>
              <a:t> is a genus of mushrooms containing both edible and poisonous species, with possibly over 300 members worldwide (Bas, 1991; </a:t>
            </a:r>
            <a:r>
              <a:rPr lang="en-IE" dirty="0" err="1"/>
              <a:t>Capelli</a:t>
            </a:r>
            <a:r>
              <a:rPr lang="en-IE" dirty="0"/>
              <a:t>, 1984).</a:t>
            </a:r>
            <a:r>
              <a:rPr lang="en-IE" baseline="30000" dirty="0"/>
              <a:t> </a:t>
            </a:r>
            <a:r>
              <a:rPr lang="en-IE" dirty="0"/>
              <a:t>The genus includes the common ("button") mushroom (</a:t>
            </a:r>
            <a:r>
              <a:rPr lang="en-IE" i="1" dirty="0" err="1"/>
              <a:t>Agaricus</a:t>
            </a:r>
            <a:r>
              <a:rPr lang="en-IE" i="1" dirty="0"/>
              <a:t> </a:t>
            </a:r>
            <a:r>
              <a:rPr lang="en-IE" i="1" dirty="0" err="1"/>
              <a:t>bisporus</a:t>
            </a:r>
            <a:r>
              <a:rPr lang="en-IE" dirty="0"/>
              <a:t>) and the field mushroom (</a:t>
            </a:r>
            <a:r>
              <a:rPr lang="en-IE" i="1" dirty="0"/>
              <a:t>A. </a:t>
            </a:r>
            <a:r>
              <a:rPr lang="en-IE" i="1" dirty="0" err="1"/>
              <a:t>campestris</a:t>
            </a:r>
            <a:r>
              <a:rPr lang="en-IE" dirty="0"/>
              <a:t>), the dominant cultivated mushrooms of the West.</a:t>
            </a:r>
          </a:p>
          <a:p>
            <a:pPr algn="just">
              <a:lnSpc>
                <a:spcPct val="150000"/>
              </a:lnSpc>
              <a:spcBef>
                <a:spcPts val="0"/>
              </a:spcBef>
            </a:pPr>
            <a:r>
              <a:rPr lang="en-IE" dirty="0"/>
              <a:t>Members of </a:t>
            </a:r>
            <a:r>
              <a:rPr lang="en-IE" i="1" dirty="0" err="1"/>
              <a:t>Agaricus</a:t>
            </a:r>
            <a:r>
              <a:rPr lang="en-IE" dirty="0"/>
              <a:t> are characterized by having a fleshy cap or </a:t>
            </a:r>
            <a:r>
              <a:rPr lang="en-IE" dirty="0" err="1"/>
              <a:t>pileus</a:t>
            </a:r>
            <a:r>
              <a:rPr lang="en-IE" dirty="0"/>
              <a:t>, from the underside of which grow a number of radiating plates or gills on which are produced the naked spores. They are distinguished from other members of their family, </a:t>
            </a:r>
            <a:r>
              <a:rPr lang="en-IE" dirty="0" err="1"/>
              <a:t>Agaricaceae</a:t>
            </a:r>
            <a:r>
              <a:rPr lang="en-IE" dirty="0"/>
              <a:t>, by their chocolate-brown spores.</a:t>
            </a:r>
          </a:p>
          <a:p>
            <a:pPr algn="just">
              <a:lnSpc>
                <a:spcPct val="150000"/>
              </a:lnSpc>
              <a:spcBef>
                <a:spcPts val="0"/>
              </a:spcBef>
            </a:pPr>
            <a:r>
              <a:rPr lang="en-IE" dirty="0"/>
              <a:t>Members of </a:t>
            </a:r>
            <a:r>
              <a:rPr lang="en-IE" i="1" dirty="0" err="1"/>
              <a:t>Agaricus</a:t>
            </a:r>
            <a:r>
              <a:rPr lang="en-IE" dirty="0"/>
              <a:t> also have a stem or stipe, which elevates it above the object on which the mushroom grows, or substrate, and a partial veil, which protects the developing gills and later forms a ring or annulus on the stalk.</a:t>
            </a:r>
          </a:p>
        </p:txBody>
      </p:sp>
    </p:spTree>
    <p:extLst>
      <p:ext uri="{BB962C8B-B14F-4D97-AF65-F5344CB8AC3E}">
        <p14:creationId xmlns:p14="http://schemas.microsoft.com/office/powerpoint/2010/main" val="3691658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132" y="482443"/>
            <a:ext cx="4026816" cy="509231"/>
          </a:xfrm>
        </p:spPr>
        <p:txBody>
          <a:bodyPr>
            <a:normAutofit fontScale="90000"/>
          </a:bodyPr>
          <a:lstStyle/>
          <a:p>
            <a:r>
              <a:rPr lang="en-IE" sz="2400" b="1" dirty="0">
                <a:solidFill>
                  <a:srgbClr val="0070C0"/>
                </a:solidFill>
              </a:rPr>
              <a:t>Taxonomy</a:t>
            </a:r>
            <a:br>
              <a:rPr lang="en-IE" sz="2400" b="1" dirty="0">
                <a:solidFill>
                  <a:srgbClr val="0070C0"/>
                </a:solidFill>
              </a:rPr>
            </a:br>
            <a:endParaRPr lang="en-IE" sz="2400" dirty="0">
              <a:solidFill>
                <a:srgbClr val="0070C0"/>
              </a:solidFill>
            </a:endParaRPr>
          </a:p>
        </p:txBody>
      </p:sp>
      <p:sp>
        <p:nvSpPr>
          <p:cNvPr id="3" name="Content Placeholder 2"/>
          <p:cNvSpPr>
            <a:spLocks noGrp="1"/>
          </p:cNvSpPr>
          <p:nvPr>
            <p:ph idx="1"/>
          </p:nvPr>
        </p:nvSpPr>
        <p:spPr>
          <a:xfrm>
            <a:off x="1017431" y="1004552"/>
            <a:ext cx="11062952" cy="5853448"/>
          </a:xfrm>
        </p:spPr>
        <p:txBody>
          <a:bodyPr>
            <a:normAutofit fontScale="92500" lnSpcReduction="10000"/>
          </a:bodyPr>
          <a:lstStyle/>
          <a:p>
            <a:pPr algn="just">
              <a:lnSpc>
                <a:spcPct val="150000"/>
              </a:lnSpc>
              <a:spcBef>
                <a:spcPts val="0"/>
              </a:spcBef>
            </a:pPr>
            <a:r>
              <a:rPr lang="en-IE" dirty="0"/>
              <a:t>For many years, members of the genus </a:t>
            </a:r>
            <a:r>
              <a:rPr lang="en-IE" i="1" dirty="0" err="1"/>
              <a:t>Agaricus</a:t>
            </a:r>
            <a:r>
              <a:rPr lang="en-IE" dirty="0"/>
              <a:t> were given the generic name </a:t>
            </a:r>
            <a:r>
              <a:rPr lang="en-IE" i="1" dirty="0" err="1"/>
              <a:t>Psalliota</a:t>
            </a:r>
            <a:r>
              <a:rPr lang="en-IE" dirty="0"/>
              <a:t>, and this can still be seen in older books on mushrooms. All proposals to conserve </a:t>
            </a:r>
            <a:r>
              <a:rPr lang="en-IE" i="1" dirty="0" err="1"/>
              <a:t>Agaricus</a:t>
            </a:r>
            <a:r>
              <a:rPr lang="en-IE" dirty="0"/>
              <a:t> against </a:t>
            </a:r>
            <a:r>
              <a:rPr lang="en-IE" i="1" dirty="0" err="1"/>
              <a:t>Psalliota</a:t>
            </a:r>
            <a:r>
              <a:rPr lang="en-IE" dirty="0"/>
              <a:t> or vice versa have so far been considered superfluous (</a:t>
            </a:r>
            <a:r>
              <a:rPr lang="en-IE" dirty="0" err="1"/>
              <a:t>Wakesfield</a:t>
            </a:r>
            <a:r>
              <a:rPr lang="en-IE" dirty="0"/>
              <a:t>, 1940).</a:t>
            </a:r>
          </a:p>
          <a:p>
            <a:pPr algn="just">
              <a:lnSpc>
                <a:spcPct val="150000"/>
              </a:lnSpc>
              <a:spcBef>
                <a:spcPts val="0"/>
              </a:spcBef>
            </a:pPr>
            <a:r>
              <a:rPr lang="en-IE" dirty="0"/>
              <a:t>Several origins of </a:t>
            </a:r>
            <a:r>
              <a:rPr lang="en-IE" i="1" dirty="0" err="1"/>
              <a:t>Agaricus</a:t>
            </a:r>
            <a:r>
              <a:rPr lang="en-IE" dirty="0"/>
              <a:t> have been proposed. It possibly originates from ancient Sarmatia </a:t>
            </a:r>
            <a:r>
              <a:rPr lang="en-IE" dirty="0" err="1"/>
              <a:t>Europaea</a:t>
            </a:r>
            <a:r>
              <a:rPr lang="en-IE" dirty="0"/>
              <a:t>, where people </a:t>
            </a:r>
            <a:r>
              <a:rPr lang="en-IE" dirty="0" err="1"/>
              <a:t>Agari</a:t>
            </a:r>
            <a:r>
              <a:rPr lang="en-IE" dirty="0"/>
              <a:t>, promontory </a:t>
            </a:r>
            <a:r>
              <a:rPr lang="en-IE" dirty="0" err="1"/>
              <a:t>Agarum</a:t>
            </a:r>
            <a:r>
              <a:rPr lang="en-IE" dirty="0"/>
              <a:t> and a river </a:t>
            </a:r>
            <a:r>
              <a:rPr lang="en-IE" dirty="0" err="1"/>
              <a:t>Agarus</a:t>
            </a:r>
            <a:r>
              <a:rPr lang="en-IE" dirty="0"/>
              <a:t> were known (all located on the northern shore of Sea of Azov, probably, near modern </a:t>
            </a:r>
            <a:r>
              <a:rPr lang="en-IE" dirty="0" err="1"/>
              <a:t>Berdiansk</a:t>
            </a:r>
            <a:r>
              <a:rPr lang="en-IE" dirty="0"/>
              <a:t> in Ukraine) (Rolfe and Rolfe, 1874; Talbert, 2000). Note also Greek </a:t>
            </a:r>
            <a:r>
              <a:rPr lang="en-IE" dirty="0" err="1"/>
              <a:t>ἀγ</a:t>
            </a:r>
            <a:r>
              <a:rPr lang="en-IE" dirty="0"/>
              <a:t>αρικόν, "a sort of tree fungus" (There has been an </a:t>
            </a:r>
            <a:r>
              <a:rPr lang="en-IE" i="1" dirty="0"/>
              <a:t>Agaricon</a:t>
            </a:r>
            <a:r>
              <a:rPr lang="en-IE" dirty="0"/>
              <a:t> Adans. genus, treated by </a:t>
            </a:r>
            <a:r>
              <a:rPr lang="en-IE" dirty="0" err="1"/>
              <a:t>Donk</a:t>
            </a:r>
            <a:r>
              <a:rPr lang="en-IE" dirty="0"/>
              <a:t> in </a:t>
            </a:r>
            <a:r>
              <a:rPr lang="en-IE" i="1" dirty="0" err="1"/>
              <a:t>Persoonia</a:t>
            </a:r>
            <a:r>
              <a:rPr lang="en-IE" dirty="0"/>
              <a:t> 1:180.)</a:t>
            </a:r>
          </a:p>
          <a:p>
            <a:pPr algn="just">
              <a:lnSpc>
                <a:spcPct val="150000"/>
              </a:lnSpc>
              <a:spcBef>
                <a:spcPts val="0"/>
              </a:spcBef>
            </a:pPr>
            <a:r>
              <a:rPr lang="en-IE" dirty="0" err="1"/>
              <a:t>Dok</a:t>
            </a:r>
            <a:r>
              <a:rPr lang="en-IE" dirty="0"/>
              <a:t> reports Linnaeus' name is </a:t>
            </a:r>
            <a:r>
              <a:rPr lang="en-IE" dirty="0" err="1"/>
              <a:t>devalidated</a:t>
            </a:r>
            <a:r>
              <a:rPr lang="en-IE" dirty="0"/>
              <a:t> (so the proper author citation apparently is "L. </a:t>
            </a:r>
            <a:r>
              <a:rPr lang="en-IE" i="1" dirty="0"/>
              <a:t>per</a:t>
            </a:r>
            <a:r>
              <a:rPr lang="en-IE" dirty="0"/>
              <a:t> Fr., 1821") because </a:t>
            </a:r>
            <a:r>
              <a:rPr lang="en-IE" i="1" dirty="0" err="1"/>
              <a:t>Agaricus</a:t>
            </a:r>
            <a:r>
              <a:rPr lang="en-IE" dirty="0"/>
              <a:t> was not linked to </a:t>
            </a:r>
            <a:r>
              <a:rPr lang="en-IE" dirty="0" err="1"/>
              <a:t>Tournefort's</a:t>
            </a:r>
            <a:r>
              <a:rPr lang="en-IE" dirty="0"/>
              <a:t> name. Linnaeus places both </a:t>
            </a:r>
            <a:r>
              <a:rPr lang="en-IE" i="1" dirty="0" err="1"/>
              <a:t>Agaricus</a:t>
            </a:r>
            <a:r>
              <a:rPr lang="en-IE" dirty="0"/>
              <a:t> Dill. and </a:t>
            </a:r>
            <a:r>
              <a:rPr lang="en-IE" i="1" dirty="0"/>
              <a:t>Amanita</a:t>
            </a:r>
            <a:r>
              <a:rPr lang="en-IE" dirty="0"/>
              <a:t> Dill. in synonymy, but truly a replacement for </a:t>
            </a:r>
            <a:r>
              <a:rPr lang="en-IE" i="1" dirty="0"/>
              <a:t>Amanita</a:t>
            </a:r>
            <a:r>
              <a:rPr lang="en-IE" dirty="0"/>
              <a:t> Dill., which would require </a:t>
            </a:r>
            <a:r>
              <a:rPr lang="en-IE" i="1" dirty="0"/>
              <a:t>A. </a:t>
            </a:r>
            <a:r>
              <a:rPr lang="en-IE" i="1" dirty="0" err="1"/>
              <a:t>quercinus</a:t>
            </a:r>
            <a:r>
              <a:rPr lang="en-IE" dirty="0"/>
              <a:t>, not </a:t>
            </a:r>
            <a:r>
              <a:rPr lang="en-IE" i="1" dirty="0"/>
              <a:t>A. </a:t>
            </a:r>
            <a:r>
              <a:rPr lang="en-IE" i="1" dirty="0" err="1"/>
              <a:t>campestris</a:t>
            </a:r>
            <a:r>
              <a:rPr lang="en-IE" dirty="0"/>
              <a:t> be the type. This question is compounded because Fries himself used </a:t>
            </a:r>
            <a:r>
              <a:rPr lang="en-IE" i="1" dirty="0" err="1"/>
              <a:t>Agaricus</a:t>
            </a:r>
            <a:r>
              <a:rPr lang="en-IE" dirty="0"/>
              <a:t> roughly in Linnaeus' sense (which leads to issues with </a:t>
            </a:r>
            <a:r>
              <a:rPr lang="en-IE" i="1" dirty="0"/>
              <a:t>Amanita</a:t>
            </a:r>
            <a:r>
              <a:rPr lang="en-IE" dirty="0"/>
              <a:t>), and </a:t>
            </a:r>
            <a:r>
              <a:rPr lang="en-IE" i="1" dirty="0"/>
              <a:t>A. </a:t>
            </a:r>
            <a:r>
              <a:rPr lang="en-IE" i="1" dirty="0" err="1"/>
              <a:t>campestris</a:t>
            </a:r>
            <a:r>
              <a:rPr lang="en-IE" dirty="0"/>
              <a:t> was eventually excluded from </a:t>
            </a:r>
            <a:r>
              <a:rPr lang="en-IE" i="1" dirty="0" err="1"/>
              <a:t>Agaricus</a:t>
            </a:r>
            <a:r>
              <a:rPr lang="en-IE" dirty="0"/>
              <a:t> by </a:t>
            </a:r>
            <a:r>
              <a:rPr lang="en-IE" dirty="0" err="1"/>
              <a:t>Karsten</a:t>
            </a:r>
            <a:r>
              <a:rPr lang="en-IE" dirty="0"/>
              <a:t> and was apparently in </a:t>
            </a:r>
            <a:r>
              <a:rPr lang="en-IE" i="1" dirty="0" err="1"/>
              <a:t>Lepiota</a:t>
            </a:r>
            <a:r>
              <a:rPr lang="en-IE" dirty="0"/>
              <a:t> at the time </a:t>
            </a:r>
            <a:r>
              <a:rPr lang="en-IE" dirty="0" err="1"/>
              <a:t>Donk</a:t>
            </a:r>
            <a:r>
              <a:rPr lang="en-IE" dirty="0"/>
              <a:t> wrote this, commenting that a type conservation might become necessary (</a:t>
            </a:r>
            <a:r>
              <a:rPr lang="en-IE" dirty="0" err="1"/>
              <a:t>Donk</a:t>
            </a:r>
            <a:r>
              <a:rPr lang="en-IE" dirty="0"/>
              <a:t>, 1962).</a:t>
            </a:r>
          </a:p>
        </p:txBody>
      </p:sp>
    </p:spTree>
    <p:extLst>
      <p:ext uri="{BB962C8B-B14F-4D97-AF65-F5344CB8AC3E}">
        <p14:creationId xmlns:p14="http://schemas.microsoft.com/office/powerpoint/2010/main" val="1684224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9859" y="167425"/>
            <a:ext cx="9894753" cy="6568226"/>
          </a:xfrm>
        </p:spPr>
        <p:txBody>
          <a:bodyPr/>
          <a:lstStyle/>
          <a:p>
            <a:pPr algn="just">
              <a:lnSpc>
                <a:spcPct val="150000"/>
              </a:lnSpc>
              <a:spcBef>
                <a:spcPts val="0"/>
              </a:spcBef>
            </a:pPr>
            <a:r>
              <a:rPr lang="en-IE" sz="2400" b="1" dirty="0" err="1">
                <a:solidFill>
                  <a:srgbClr val="0070C0"/>
                </a:solidFill>
              </a:rPr>
              <a:t>Phylogenetics</a:t>
            </a:r>
            <a:endParaRPr lang="en-IE" sz="2400" b="1" dirty="0">
              <a:solidFill>
                <a:srgbClr val="0070C0"/>
              </a:solidFill>
            </a:endParaRPr>
          </a:p>
          <a:p>
            <a:pPr algn="just">
              <a:lnSpc>
                <a:spcPct val="150000"/>
              </a:lnSpc>
              <a:spcBef>
                <a:spcPts val="0"/>
              </a:spcBef>
            </a:pPr>
            <a:r>
              <a:rPr lang="en-IE" dirty="0"/>
              <a:t>The use of phylogenetic analysis to determine evolutionary relationships amongst </a:t>
            </a:r>
            <a:r>
              <a:rPr lang="en-IE" dirty="0" err="1"/>
              <a:t>Agaricus</a:t>
            </a:r>
            <a:r>
              <a:rPr lang="en-IE" dirty="0"/>
              <a:t> species has increased the understanding of this taxonomically difficult genus, although much work remains to be done to fully delineate </a:t>
            </a:r>
            <a:r>
              <a:rPr lang="en-IE" dirty="0" err="1"/>
              <a:t>infrageneric</a:t>
            </a:r>
            <a:r>
              <a:rPr lang="en-IE" dirty="0"/>
              <a:t> relationships. Prior to these analyses, the genus </a:t>
            </a:r>
            <a:r>
              <a:rPr lang="en-IE" dirty="0" err="1"/>
              <a:t>Agaricus</a:t>
            </a:r>
            <a:r>
              <a:rPr lang="en-IE" dirty="0"/>
              <a:t>, as circumscribed by Rolf Singer, was divided into 42 species grouped into five sections based on reactions of mushroom tissue to air or various chemical reagents, as well as subtle differences in mushroom morphology (Singer, 2015). Restriction fragment length polymorphism analysis demonstrated this classification scheme needed revision (</a:t>
            </a:r>
            <a:r>
              <a:rPr lang="en-IE" dirty="0" err="1"/>
              <a:t>Bunyard</a:t>
            </a:r>
            <a:r>
              <a:rPr lang="en-IE" dirty="0"/>
              <a:t> et al., 2016).</a:t>
            </a:r>
          </a:p>
        </p:txBody>
      </p:sp>
    </p:spTree>
    <p:extLst>
      <p:ext uri="{BB962C8B-B14F-4D97-AF65-F5344CB8AC3E}">
        <p14:creationId xmlns:p14="http://schemas.microsoft.com/office/powerpoint/2010/main" val="116990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5" y="0"/>
            <a:ext cx="9959147" cy="6761408"/>
          </a:xfrm>
        </p:spPr>
        <p:txBody>
          <a:bodyPr/>
          <a:lstStyle/>
          <a:p>
            <a:r>
              <a:rPr lang="en-IE" sz="2400" b="1" dirty="0">
                <a:solidFill>
                  <a:srgbClr val="0070C0"/>
                </a:solidFill>
              </a:rPr>
              <a:t>Edibility and toxicity</a:t>
            </a:r>
          </a:p>
          <a:p>
            <a:pPr algn="just">
              <a:lnSpc>
                <a:spcPct val="150000"/>
              </a:lnSpc>
              <a:spcBef>
                <a:spcPts val="0"/>
              </a:spcBef>
            </a:pPr>
            <a:r>
              <a:rPr lang="en-IE" dirty="0"/>
              <a:t>The genus contains the most widely consumed and best-known mushroom today, </a:t>
            </a:r>
            <a:r>
              <a:rPr lang="en-IE" i="1" dirty="0"/>
              <a:t>A. </a:t>
            </a:r>
            <a:r>
              <a:rPr lang="en-IE" i="1" dirty="0" err="1"/>
              <a:t>bisporus</a:t>
            </a:r>
            <a:r>
              <a:rPr lang="en-IE" dirty="0"/>
              <a:t>, with </a:t>
            </a:r>
            <a:r>
              <a:rPr lang="en-IE" i="1" dirty="0"/>
              <a:t>A. </a:t>
            </a:r>
            <a:r>
              <a:rPr lang="en-IE" i="1" dirty="0" err="1"/>
              <a:t>campestris</a:t>
            </a:r>
            <a:r>
              <a:rPr lang="en-IE" dirty="0"/>
              <a:t> also being well known. </a:t>
            </a:r>
            <a:r>
              <a:rPr lang="en-IE" i="1" dirty="0"/>
              <a:t>A. </a:t>
            </a:r>
            <a:r>
              <a:rPr lang="en-IE" i="1" dirty="0" err="1"/>
              <a:t>porphyrocephalus</a:t>
            </a:r>
            <a:r>
              <a:rPr lang="en-IE" dirty="0"/>
              <a:t> is a choice edible,</a:t>
            </a:r>
            <a:r>
              <a:rPr lang="en-IE" baseline="30000" dirty="0">
                <a:hlinkClick r:id="rId2"/>
              </a:rPr>
              <a:t>[43]</a:t>
            </a:r>
            <a:r>
              <a:rPr lang="en-IE" dirty="0"/>
              <a:t> and some others are edible as well (Phillips, 2010).</a:t>
            </a:r>
          </a:p>
          <a:p>
            <a:pPr algn="just">
              <a:lnSpc>
                <a:spcPct val="150000"/>
              </a:lnSpc>
              <a:spcBef>
                <a:spcPts val="0"/>
              </a:spcBef>
            </a:pPr>
            <a:r>
              <a:rPr lang="en-IE" dirty="0"/>
              <a:t>The most notable inedible species is the yellow-staining mushroom, </a:t>
            </a:r>
            <a:r>
              <a:rPr lang="en-IE" i="1" dirty="0"/>
              <a:t>A. </a:t>
            </a:r>
            <a:r>
              <a:rPr lang="en-IE" i="1" dirty="0" err="1"/>
              <a:t>xanthodermus</a:t>
            </a:r>
            <a:r>
              <a:rPr lang="en-IE" dirty="0"/>
              <a:t>.</a:t>
            </a:r>
            <a:endParaRPr lang="en-IE" baseline="30000" dirty="0"/>
          </a:p>
          <a:p>
            <a:pPr algn="just">
              <a:lnSpc>
                <a:spcPct val="150000"/>
              </a:lnSpc>
              <a:spcBef>
                <a:spcPts val="0"/>
              </a:spcBef>
            </a:pPr>
            <a:r>
              <a:rPr lang="en-IE" dirty="0"/>
              <a:t> One species reported from Africa, </a:t>
            </a:r>
            <a:r>
              <a:rPr lang="en-IE" i="1" dirty="0"/>
              <a:t>A. </a:t>
            </a:r>
            <a:r>
              <a:rPr lang="en-IE" i="1" dirty="0" err="1"/>
              <a:t>aurantioviolaceus</a:t>
            </a:r>
            <a:r>
              <a:rPr lang="en-IE" dirty="0"/>
              <a:t>, is reportedly deadly poisonous (</a:t>
            </a:r>
            <a:r>
              <a:rPr lang="en-IE" dirty="0" err="1"/>
              <a:t>Walleyn</a:t>
            </a:r>
            <a:r>
              <a:rPr lang="en-IE" dirty="0"/>
              <a:t> R, </a:t>
            </a:r>
            <a:r>
              <a:rPr lang="en-IE" dirty="0" err="1"/>
              <a:t>Rammeloo</a:t>
            </a:r>
            <a:r>
              <a:rPr lang="en-IE" dirty="0"/>
              <a:t> , 1994).</a:t>
            </a:r>
          </a:p>
          <a:p>
            <a:endParaRPr lang="en-IE" dirty="0"/>
          </a:p>
        </p:txBody>
      </p:sp>
    </p:spTree>
    <p:extLst>
      <p:ext uri="{BB962C8B-B14F-4D97-AF65-F5344CB8AC3E}">
        <p14:creationId xmlns:p14="http://schemas.microsoft.com/office/powerpoint/2010/main" val="2709473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354" y="166910"/>
            <a:ext cx="2026372" cy="684428"/>
          </a:xfrm>
        </p:spPr>
        <p:txBody>
          <a:bodyPr>
            <a:normAutofit/>
          </a:bodyPr>
          <a:lstStyle/>
          <a:p>
            <a:r>
              <a:rPr lang="en-IE" sz="2400" b="1" dirty="0">
                <a:solidFill>
                  <a:srgbClr val="0070C0"/>
                </a:solidFill>
              </a:rPr>
              <a:t>References</a:t>
            </a:r>
          </a:p>
        </p:txBody>
      </p:sp>
      <p:sp>
        <p:nvSpPr>
          <p:cNvPr id="3" name="Content Placeholder 2"/>
          <p:cNvSpPr>
            <a:spLocks noGrp="1"/>
          </p:cNvSpPr>
          <p:nvPr>
            <p:ph idx="1"/>
          </p:nvPr>
        </p:nvSpPr>
        <p:spPr>
          <a:xfrm>
            <a:off x="1355835" y="740979"/>
            <a:ext cx="10247586" cy="5912069"/>
          </a:xfrm>
        </p:spPr>
        <p:txBody>
          <a:bodyPr>
            <a:normAutofit fontScale="92500" lnSpcReduction="20000"/>
          </a:bodyPr>
          <a:lstStyle/>
          <a:p>
            <a:r>
              <a:rPr lang="en-IE" dirty="0"/>
              <a:t>Bas C. (1991). A short introduction to the ecology, taxonomy and nomenclature of the genus </a:t>
            </a:r>
            <a:r>
              <a:rPr lang="en-IE" dirty="0" err="1"/>
              <a:t>Agaricus</a:t>
            </a:r>
            <a:r>
              <a:rPr lang="en-IE" dirty="0"/>
              <a:t>, 21–24. In L.J.L.D. Van </a:t>
            </a:r>
            <a:r>
              <a:rPr lang="en-IE" dirty="0" err="1"/>
              <a:t>Griensven</a:t>
            </a:r>
            <a:r>
              <a:rPr lang="en-IE" dirty="0"/>
              <a:t> (ed.), Genetics and breeding of </a:t>
            </a:r>
            <a:r>
              <a:rPr lang="en-IE" dirty="0" err="1"/>
              <a:t>Agaricus</a:t>
            </a:r>
            <a:r>
              <a:rPr lang="en-IE" dirty="0"/>
              <a:t>. </a:t>
            </a:r>
            <a:r>
              <a:rPr lang="en-IE" dirty="0" err="1"/>
              <a:t>Pudoc</a:t>
            </a:r>
            <a:r>
              <a:rPr lang="en-IE" dirty="0"/>
              <a:t>, </a:t>
            </a:r>
            <a:r>
              <a:rPr lang="en-IE" dirty="0" err="1"/>
              <a:t>Wageningen</a:t>
            </a:r>
            <a:r>
              <a:rPr lang="en-IE" dirty="0"/>
              <a:t>, The Netherlands.</a:t>
            </a:r>
          </a:p>
          <a:p>
            <a:r>
              <a:rPr lang="en-IE" dirty="0" err="1"/>
              <a:t>Capelli</a:t>
            </a:r>
            <a:r>
              <a:rPr lang="en-IE" dirty="0"/>
              <a:t> A. (1984). </a:t>
            </a:r>
            <a:r>
              <a:rPr lang="en-IE" dirty="0" err="1"/>
              <a:t>Agaricus</a:t>
            </a:r>
            <a:r>
              <a:rPr lang="en-IE" dirty="0"/>
              <a:t>. L.: Fr. (</a:t>
            </a:r>
            <a:r>
              <a:rPr lang="en-IE" dirty="0" err="1"/>
              <a:t>Psalliota</a:t>
            </a:r>
            <a:r>
              <a:rPr lang="en-IE" dirty="0"/>
              <a:t> Fr.). Liberia </a:t>
            </a:r>
            <a:r>
              <a:rPr lang="en-IE" dirty="0" err="1"/>
              <a:t>editrice</a:t>
            </a:r>
            <a:r>
              <a:rPr lang="en-IE" dirty="0"/>
              <a:t> Bella Giovanna, </a:t>
            </a:r>
            <a:r>
              <a:rPr lang="en-IE" dirty="0" err="1"/>
              <a:t>Saronno</a:t>
            </a:r>
            <a:r>
              <a:rPr lang="en-IE" dirty="0"/>
              <a:t>, Italy.</a:t>
            </a:r>
          </a:p>
          <a:p>
            <a:r>
              <a:rPr lang="en-IE" dirty="0" err="1"/>
              <a:t>Wakesfield</a:t>
            </a:r>
            <a:r>
              <a:rPr lang="en-IE" dirty="0"/>
              <a:t> E. (1940). "</a:t>
            </a:r>
            <a:r>
              <a:rPr lang="en-IE" dirty="0" err="1"/>
              <a:t>Nomina</a:t>
            </a:r>
            <a:r>
              <a:rPr lang="en-IE" dirty="0"/>
              <a:t> </a:t>
            </a:r>
            <a:r>
              <a:rPr lang="en-IE" dirty="0" err="1"/>
              <a:t>genérica</a:t>
            </a:r>
            <a:r>
              <a:rPr lang="en-IE" dirty="0"/>
              <a:t> </a:t>
            </a:r>
            <a:r>
              <a:rPr lang="en-IE" dirty="0" err="1"/>
              <a:t>conservando</a:t>
            </a:r>
            <a:r>
              <a:rPr lang="en-IE" dirty="0"/>
              <a:t>. Contributions from the Nomenclature Committee of the British Mycological Society, III". Transactions of the British Mycological Society. 24 (3–4): 282–293. doi:10.1016/s0007-1536(40)80028-4.</a:t>
            </a:r>
          </a:p>
          <a:p>
            <a:r>
              <a:rPr lang="en-IE" dirty="0"/>
              <a:t>Rolfe R. T., Rolfe F. W. (1874). "The derivation of fungus names". The Romance of the Fungus World. Courier Corporation. pp. 292–293. </a:t>
            </a:r>
          </a:p>
          <a:p>
            <a:r>
              <a:rPr lang="en-IE" dirty="0"/>
              <a:t>R. Talbert, ed. (2000). "Map 84. </a:t>
            </a:r>
            <a:r>
              <a:rPr lang="en-IE" dirty="0" err="1"/>
              <a:t>Maeotis</a:t>
            </a:r>
            <a:r>
              <a:rPr lang="en-IE" dirty="0"/>
              <a:t>". Barrington Atlas of the Greek and Roman World. Princeton University Press.</a:t>
            </a:r>
          </a:p>
          <a:p>
            <a:r>
              <a:rPr lang="en-IE" dirty="0" err="1"/>
              <a:t>Donk</a:t>
            </a:r>
            <a:r>
              <a:rPr lang="en-IE" dirty="0"/>
              <a:t>, M.A. (1962). "The generic names proposed for </a:t>
            </a:r>
            <a:r>
              <a:rPr lang="en-IE" dirty="0" err="1"/>
              <a:t>Agaricaceae</a:t>
            </a:r>
            <a:r>
              <a:rPr lang="en-IE" dirty="0"/>
              <a:t>". </a:t>
            </a:r>
            <a:r>
              <a:rPr lang="en-IE" dirty="0" err="1"/>
              <a:t>Beiheifte</a:t>
            </a:r>
            <a:r>
              <a:rPr lang="en-IE" dirty="0"/>
              <a:t> </a:t>
            </a:r>
            <a:r>
              <a:rPr lang="en-IE" dirty="0" err="1"/>
              <a:t>zur</a:t>
            </a:r>
            <a:r>
              <a:rPr lang="en-IE" dirty="0"/>
              <a:t> Nova </a:t>
            </a:r>
            <a:r>
              <a:rPr lang="en-IE" dirty="0" err="1"/>
              <a:t>Hedwigia</a:t>
            </a:r>
            <a:r>
              <a:rPr lang="en-IE" dirty="0"/>
              <a:t>. 5: 1–320. ISSN 0078-2238.</a:t>
            </a:r>
          </a:p>
          <a:p>
            <a:r>
              <a:rPr lang="en-IE" dirty="0"/>
              <a:t>Singer, Rolf (2015). </a:t>
            </a:r>
            <a:r>
              <a:rPr lang="en-IE" dirty="0" err="1"/>
              <a:t>Agaricales</a:t>
            </a:r>
            <a:r>
              <a:rPr lang="en-IE" dirty="0"/>
              <a:t> in Modern Taxonomy. </a:t>
            </a:r>
            <a:r>
              <a:rPr lang="en-IE" dirty="0" err="1"/>
              <a:t>Lubrecht</a:t>
            </a:r>
            <a:r>
              <a:rPr lang="en-IE" dirty="0"/>
              <a:t> &amp; Cramer Ltd. ISBN 978-3-7682-0143-8.</a:t>
            </a:r>
          </a:p>
          <a:p>
            <a:r>
              <a:rPr lang="en-IE" dirty="0" err="1"/>
              <a:t>Bunyard</a:t>
            </a:r>
            <a:r>
              <a:rPr lang="en-IE" dirty="0"/>
              <a:t> BA, Nicholson MS, Royse DJ (December 2016). "Phylogeny of the genus </a:t>
            </a:r>
            <a:r>
              <a:rPr lang="en-IE" dirty="0" err="1"/>
              <a:t>Agaricus</a:t>
            </a:r>
            <a:r>
              <a:rPr lang="en-IE" dirty="0"/>
              <a:t> inferred from restriction analysis of enzymatically amplified ribosomal DNA". Fungal Genet Biol. 20 (4): 243–53.</a:t>
            </a:r>
          </a:p>
          <a:p>
            <a:r>
              <a:rPr lang="en-IE" dirty="0"/>
              <a:t>Phillips 2010, pp. 219, 223.</a:t>
            </a:r>
          </a:p>
          <a:p>
            <a:r>
              <a:rPr lang="en-IE" dirty="0" err="1"/>
              <a:t>Walleyn</a:t>
            </a:r>
            <a:r>
              <a:rPr lang="en-IE" dirty="0"/>
              <a:t> R, </a:t>
            </a:r>
            <a:r>
              <a:rPr lang="en-IE" dirty="0" err="1"/>
              <a:t>Rammeloo</a:t>
            </a:r>
            <a:r>
              <a:rPr lang="en-IE" dirty="0"/>
              <a:t> J. (1994). The Poisonous and Useful Fungi of Africa South of the Sahara. </a:t>
            </a:r>
            <a:r>
              <a:rPr lang="en-IE" dirty="0" err="1"/>
              <a:t>Scripta</a:t>
            </a:r>
            <a:r>
              <a:rPr lang="en-IE" dirty="0"/>
              <a:t> </a:t>
            </a:r>
            <a:r>
              <a:rPr lang="en-IE" dirty="0" err="1"/>
              <a:t>Botanica</a:t>
            </a:r>
            <a:r>
              <a:rPr lang="en-IE" dirty="0"/>
              <a:t> </a:t>
            </a:r>
            <a:r>
              <a:rPr lang="en-IE" dirty="0" err="1"/>
              <a:t>Belgica</a:t>
            </a:r>
            <a:r>
              <a:rPr lang="en-IE" dirty="0"/>
              <a:t>. 10. National Botanic Garden of Belgium. p. 10. ISBN 978-90-72619-22-8.</a:t>
            </a:r>
          </a:p>
          <a:p>
            <a:endParaRPr lang="en-IE" dirty="0"/>
          </a:p>
        </p:txBody>
      </p:sp>
    </p:spTree>
    <p:extLst>
      <p:ext uri="{BB962C8B-B14F-4D97-AF65-F5344CB8AC3E}">
        <p14:creationId xmlns:p14="http://schemas.microsoft.com/office/powerpoint/2010/main" val="3522636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0765" y="193182"/>
            <a:ext cx="10625072" cy="6490772"/>
          </a:xfrm>
        </p:spPr>
        <p:txBody>
          <a:bodyPr>
            <a:normAutofit/>
          </a:bodyPr>
          <a:lstStyle/>
          <a:p>
            <a:r>
              <a:rPr lang="en-IE" dirty="0"/>
              <a:t>Fungi are </a:t>
            </a:r>
            <a:r>
              <a:rPr lang="en-IE" i="1" dirty="0" err="1"/>
              <a:t>achlorophyllous</a:t>
            </a:r>
            <a:r>
              <a:rPr lang="en-IE" i="1" dirty="0"/>
              <a:t>,</a:t>
            </a:r>
            <a:r>
              <a:rPr lang="en-IE" dirty="0"/>
              <a:t> </a:t>
            </a:r>
            <a:r>
              <a:rPr lang="en-IE" i="1" dirty="0"/>
              <a:t>heterotrophic, eukaryotic </a:t>
            </a:r>
            <a:r>
              <a:rPr lang="en-IE" i="1" dirty="0" err="1"/>
              <a:t>thallophytes</a:t>
            </a:r>
            <a:r>
              <a:rPr lang="en-IE" i="1" dirty="0"/>
              <a:t>.</a:t>
            </a:r>
            <a:r>
              <a:rPr lang="en-IE" dirty="0"/>
              <a:t> They are non-green in </a:t>
            </a:r>
            <a:r>
              <a:rPr lang="en-IE" dirty="0" err="1"/>
              <a:t>color</a:t>
            </a:r>
            <a:r>
              <a:rPr lang="en-IE" dirty="0"/>
              <a:t> with the capacity to live in all kinds of environments. They generally feed on dead and decaying organic matter.</a:t>
            </a:r>
          </a:p>
          <a:p>
            <a:pPr marL="0" indent="0">
              <a:buNone/>
            </a:pPr>
            <a:r>
              <a:rPr lang="en-IE" sz="2400" b="1" dirty="0">
                <a:solidFill>
                  <a:srgbClr val="0070C0"/>
                </a:solidFill>
              </a:rPr>
              <a:t>General characters of Fungi</a:t>
            </a:r>
          </a:p>
          <a:p>
            <a:r>
              <a:rPr lang="en-IE" dirty="0"/>
              <a:t>Fungi are found in all types of environments where organic materials are available. For examples, water, air, dead and decaying organic matter, living organisms.</a:t>
            </a:r>
          </a:p>
          <a:p>
            <a:r>
              <a:rPr lang="en-IE" dirty="0"/>
              <a:t>Some fungi are unicellular. The </a:t>
            </a:r>
            <a:r>
              <a:rPr lang="en-IE" dirty="0" err="1"/>
              <a:t>thallus</a:t>
            </a:r>
            <a:r>
              <a:rPr lang="en-IE" dirty="0"/>
              <a:t> of the fungi is long and tubular with filamentous branches called as hyphae. Hyphae are </a:t>
            </a:r>
            <a:r>
              <a:rPr lang="en-IE" dirty="0" err="1"/>
              <a:t>aseptate</a:t>
            </a:r>
            <a:r>
              <a:rPr lang="en-IE" dirty="0"/>
              <a:t>, </a:t>
            </a:r>
            <a:r>
              <a:rPr lang="en-IE" dirty="0" err="1"/>
              <a:t>coenocytic</a:t>
            </a:r>
            <a:r>
              <a:rPr lang="en-IE" dirty="0"/>
              <a:t>, </a:t>
            </a:r>
            <a:r>
              <a:rPr lang="en-IE" dirty="0" err="1"/>
              <a:t>uni</a:t>
            </a:r>
            <a:r>
              <a:rPr lang="en-IE" dirty="0"/>
              <a:t>-, di- or multinucleate.</a:t>
            </a:r>
          </a:p>
          <a:p>
            <a:r>
              <a:rPr lang="en-IE" dirty="0"/>
              <a:t>The mass of interwoven hyphae is called mycelium. Mycelium may be unicellular or multicellular.</a:t>
            </a:r>
          </a:p>
          <a:p>
            <a:r>
              <a:rPr lang="en-IE" dirty="0"/>
              <a:t>The cells of fungi have definite cell wall mainly made up of chitin. Chitin is a nitrogenous material containing polysaccharide. Other components of the fungal cell wall may be cellulose-glycogen, cellulose-</a:t>
            </a:r>
            <a:r>
              <a:rPr lang="en-IE" dirty="0" err="1"/>
              <a:t>glucan</a:t>
            </a:r>
            <a:r>
              <a:rPr lang="en-IE" dirty="0"/>
              <a:t> (found in </a:t>
            </a:r>
            <a:r>
              <a:rPr lang="en-IE" dirty="0" err="1"/>
              <a:t>oomycetes</a:t>
            </a:r>
            <a:r>
              <a:rPr lang="en-IE" dirty="0"/>
              <a:t>), Cellulose-chitin, chitin-chitosan (found in </a:t>
            </a:r>
            <a:r>
              <a:rPr lang="en-IE" dirty="0" err="1"/>
              <a:t>zygomycetes</a:t>
            </a:r>
            <a:r>
              <a:rPr lang="en-IE" dirty="0"/>
              <a:t>), Chitin-</a:t>
            </a:r>
            <a:r>
              <a:rPr lang="en-IE" dirty="0" err="1"/>
              <a:t>glucan</a:t>
            </a:r>
            <a:r>
              <a:rPr lang="en-IE" dirty="0"/>
              <a:t> (found in </a:t>
            </a:r>
            <a:r>
              <a:rPr lang="en-IE" dirty="0" err="1"/>
              <a:t>ascomycetes</a:t>
            </a:r>
            <a:r>
              <a:rPr lang="en-IE" dirty="0"/>
              <a:t> and </a:t>
            </a:r>
            <a:r>
              <a:rPr lang="en-IE" dirty="0" err="1"/>
              <a:t>basidiomycetes</a:t>
            </a:r>
            <a:r>
              <a:rPr lang="en-IE" dirty="0"/>
              <a:t>) etc.</a:t>
            </a:r>
          </a:p>
          <a:p>
            <a:r>
              <a:rPr lang="en-IE" dirty="0"/>
              <a:t>Fungi are eukaryotic and they do not have plastids. As fungi do not have chlorophyll, they cannot perform photosynthesis. They obtain their nourishment from the environment by extracellular digestion and absorption of digested food material. So they are known as heterotrophs.</a:t>
            </a:r>
          </a:p>
          <a:p>
            <a:endParaRPr lang="en-IN" i="1" dirty="0"/>
          </a:p>
        </p:txBody>
      </p:sp>
    </p:spTree>
    <p:extLst>
      <p:ext uri="{BB962C8B-B14F-4D97-AF65-F5344CB8AC3E}">
        <p14:creationId xmlns:p14="http://schemas.microsoft.com/office/powerpoint/2010/main" val="216945694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2890" y="167425"/>
            <a:ext cx="9791722" cy="6220496"/>
          </a:xfrm>
        </p:spPr>
        <p:txBody>
          <a:bodyPr>
            <a:normAutofit/>
          </a:bodyPr>
          <a:lstStyle/>
          <a:p>
            <a:r>
              <a:rPr lang="en-IE" dirty="0"/>
              <a:t>Fungi live as saprophytes on dead and decaying organic matter, as parasites on/inside living organisms. Some fungi grow in symbiotic relationship with algae and form lichens. Some of the fungi grow in close association with the roots of the vascular plants forming </a:t>
            </a:r>
            <a:r>
              <a:rPr lang="en-IE" dirty="0" err="1"/>
              <a:t>mycorrhizae</a:t>
            </a:r>
            <a:r>
              <a:rPr lang="en-IE" dirty="0"/>
              <a:t>.</a:t>
            </a:r>
          </a:p>
          <a:p>
            <a:r>
              <a:rPr lang="en-IE" dirty="0"/>
              <a:t>The reserve food material of the fungi is glycogen, fats or lipid globules.</a:t>
            </a:r>
          </a:p>
          <a:p>
            <a:r>
              <a:rPr lang="en-IE" dirty="0"/>
              <a:t>Fungi reproduce </a:t>
            </a:r>
            <a:r>
              <a:rPr lang="en-IE" dirty="0" err="1"/>
              <a:t>vegetatively</a:t>
            </a:r>
            <a:r>
              <a:rPr lang="en-IE" dirty="0"/>
              <a:t> by fragmentation, budding and fission.</a:t>
            </a:r>
          </a:p>
          <a:p>
            <a:r>
              <a:rPr lang="en-IE" dirty="0"/>
              <a:t>During </a:t>
            </a:r>
            <a:r>
              <a:rPr lang="en-IE" dirty="0" err="1"/>
              <a:t>favorable</a:t>
            </a:r>
            <a:r>
              <a:rPr lang="en-IE" dirty="0"/>
              <a:t> conditions, they reproduce asexually by spores. The asexual spores are called </a:t>
            </a:r>
            <a:r>
              <a:rPr lang="en-IE" dirty="0" err="1"/>
              <a:t>sporangiospores</a:t>
            </a:r>
            <a:r>
              <a:rPr lang="en-IE" dirty="0"/>
              <a:t> and conidia. The </a:t>
            </a:r>
            <a:r>
              <a:rPr lang="en-IE" dirty="0" err="1"/>
              <a:t>sporangiospores</a:t>
            </a:r>
            <a:r>
              <a:rPr lang="en-IE" dirty="0"/>
              <a:t> may be zoospores or </a:t>
            </a:r>
            <a:r>
              <a:rPr lang="en-IE" dirty="0" err="1"/>
              <a:t>aplanospores</a:t>
            </a:r>
            <a:r>
              <a:rPr lang="en-IE" dirty="0"/>
              <a:t>. Zoospores are flagellated spores with one or two flagella. </a:t>
            </a:r>
            <a:r>
              <a:rPr lang="en-IE" dirty="0" err="1"/>
              <a:t>Aplanospores</a:t>
            </a:r>
            <a:r>
              <a:rPr lang="en-IE" dirty="0"/>
              <a:t> are non-flagellated spores.</a:t>
            </a:r>
          </a:p>
          <a:p>
            <a:r>
              <a:rPr lang="en-IE" dirty="0"/>
              <a:t>Sexual reproduction in fungi is through gametes and is carried out with the help of </a:t>
            </a:r>
            <a:r>
              <a:rPr lang="en-IE" dirty="0" err="1"/>
              <a:t>planogametic</a:t>
            </a:r>
            <a:r>
              <a:rPr lang="en-IE" dirty="0"/>
              <a:t> copulation, </a:t>
            </a:r>
            <a:r>
              <a:rPr lang="en-IE" dirty="0" err="1"/>
              <a:t>gametangial</a:t>
            </a:r>
            <a:r>
              <a:rPr lang="en-IE" dirty="0"/>
              <a:t> contact, </a:t>
            </a:r>
            <a:r>
              <a:rPr lang="en-IE" dirty="0" err="1"/>
              <a:t>gametangial</a:t>
            </a:r>
            <a:r>
              <a:rPr lang="en-IE" dirty="0"/>
              <a:t> copulation, </a:t>
            </a:r>
            <a:r>
              <a:rPr lang="en-IE" dirty="0" err="1"/>
              <a:t>spermatization</a:t>
            </a:r>
            <a:r>
              <a:rPr lang="en-IE" dirty="0"/>
              <a:t> or </a:t>
            </a:r>
            <a:r>
              <a:rPr lang="en-IE" dirty="0" err="1"/>
              <a:t>somatogamy</a:t>
            </a:r>
            <a:r>
              <a:rPr lang="en-IE" dirty="0"/>
              <a:t>.</a:t>
            </a:r>
          </a:p>
          <a:p>
            <a:r>
              <a:rPr lang="en-IE" dirty="0"/>
              <a:t>Fungi show progressive reduction of sexuality</a:t>
            </a:r>
          </a:p>
          <a:p>
            <a:r>
              <a:rPr lang="en-IE" dirty="0"/>
              <a:t>Fungi exhibit asexual </a:t>
            </a:r>
            <a:r>
              <a:rPr lang="en-IE" dirty="0" err="1"/>
              <a:t>haplontic</a:t>
            </a:r>
            <a:r>
              <a:rPr lang="en-IE" dirty="0"/>
              <a:t>, </a:t>
            </a:r>
            <a:r>
              <a:rPr lang="en-IE" dirty="0" err="1"/>
              <a:t>haplontic-dikaryotic</a:t>
            </a:r>
            <a:r>
              <a:rPr lang="en-IE" dirty="0"/>
              <a:t>, </a:t>
            </a:r>
            <a:r>
              <a:rPr lang="en-IE" dirty="0" err="1"/>
              <a:t>haplo-diplontic</a:t>
            </a:r>
            <a:r>
              <a:rPr lang="en-IE" dirty="0"/>
              <a:t> or </a:t>
            </a:r>
            <a:r>
              <a:rPr lang="en-IE" dirty="0" err="1"/>
              <a:t>diplontic</a:t>
            </a:r>
            <a:r>
              <a:rPr lang="en-IE" dirty="0"/>
              <a:t> life cycle.</a:t>
            </a:r>
          </a:p>
          <a:p>
            <a:pPr algn="just"/>
            <a:r>
              <a:rPr lang="en-IE" b="1" dirty="0"/>
              <a:t>Source: 	</a:t>
            </a:r>
            <a:r>
              <a:rPr lang="en-IE" dirty="0">
                <a:hlinkClick r:id="rId2"/>
              </a:rPr>
              <a:t>https://www.studyandscore.com/studymaterial-detail/general-characters-of-fungi</a:t>
            </a:r>
            <a:endParaRPr lang="en-IE" b="1" dirty="0"/>
          </a:p>
          <a:p>
            <a:pPr algn="just"/>
            <a:endParaRPr lang="en-IN" b="1" dirty="0"/>
          </a:p>
          <a:p>
            <a:pPr marL="0" indent="0">
              <a:buNone/>
            </a:pPr>
            <a:endParaRPr lang="en-IN" b="1" dirty="0"/>
          </a:p>
        </p:txBody>
      </p:sp>
    </p:spTree>
    <p:extLst>
      <p:ext uri="{BB962C8B-B14F-4D97-AF65-F5344CB8AC3E}">
        <p14:creationId xmlns:p14="http://schemas.microsoft.com/office/powerpoint/2010/main" val="230765228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84868" y="165532"/>
            <a:ext cx="6363765" cy="684474"/>
          </a:xfrm>
        </p:spPr>
        <p:txBody>
          <a:bodyPr>
            <a:normAutofit/>
          </a:bodyPr>
          <a:lstStyle/>
          <a:p>
            <a:pPr algn="ctr"/>
            <a:r>
              <a:rPr lang="en-IE" sz="2400" b="1" dirty="0" err="1"/>
              <a:t>Oomycetes-Albugo</a:t>
            </a:r>
            <a:endParaRPr lang="en-IE" sz="2400" b="1" dirty="0"/>
          </a:p>
        </p:txBody>
      </p:sp>
      <p:sp>
        <p:nvSpPr>
          <p:cNvPr id="3" name="Content Placeholder 2"/>
          <p:cNvSpPr>
            <a:spLocks noGrp="1"/>
          </p:cNvSpPr>
          <p:nvPr>
            <p:ph idx="1"/>
          </p:nvPr>
        </p:nvSpPr>
        <p:spPr>
          <a:xfrm>
            <a:off x="1622738" y="656823"/>
            <a:ext cx="9881874" cy="6143222"/>
          </a:xfrm>
        </p:spPr>
        <p:txBody>
          <a:bodyPr>
            <a:normAutofit/>
          </a:bodyPr>
          <a:lstStyle/>
          <a:p>
            <a:pPr algn="just"/>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181352681"/>
              </p:ext>
            </p:extLst>
          </p:nvPr>
        </p:nvGraphicFramePr>
        <p:xfrm>
          <a:off x="1493946" y="1287886"/>
          <a:ext cx="3747756" cy="4559124"/>
        </p:xfrm>
        <a:graphic>
          <a:graphicData uri="http://schemas.openxmlformats.org/drawingml/2006/table">
            <a:tbl>
              <a:tblPr/>
              <a:tblGrid>
                <a:gridCol w="1873878">
                  <a:extLst>
                    <a:ext uri="{9D8B030D-6E8A-4147-A177-3AD203B41FA5}">
                      <a16:colId xmlns:a16="http://schemas.microsoft.com/office/drawing/2014/main" val="20000"/>
                    </a:ext>
                  </a:extLst>
                </a:gridCol>
                <a:gridCol w="1873878">
                  <a:extLst>
                    <a:ext uri="{9D8B030D-6E8A-4147-A177-3AD203B41FA5}">
                      <a16:colId xmlns:a16="http://schemas.microsoft.com/office/drawing/2014/main" val="20001"/>
                    </a:ext>
                  </a:extLst>
                </a:gridCol>
              </a:tblGrid>
              <a:tr h="664826">
                <a:tc gridSpan="2">
                  <a:txBody>
                    <a:bodyPr/>
                    <a:lstStyle/>
                    <a:p>
                      <a:pPr algn="ctr" fontAlgn="t"/>
                      <a:r>
                        <a:rPr lang="en-IE" sz="2400" b="1" u="none" strike="noStrike" dirty="0">
                          <a:solidFill>
                            <a:srgbClr val="0B0080"/>
                          </a:solidFill>
                          <a:effectLst/>
                          <a:hlinkClick r:id="rId2" tooltip="Taxonomy (biology)"/>
                        </a:rPr>
                        <a:t>Scientific classification</a:t>
                      </a:r>
                      <a:endParaRPr lang="en-IE" sz="2400" b="1" dirty="0">
                        <a:effectLst/>
                      </a:endParaRP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C8FA50"/>
                    </a:solidFill>
                  </a:tcPr>
                </a:tc>
                <a:tc hMerge="1">
                  <a:txBody>
                    <a:bodyPr/>
                    <a:lstStyle/>
                    <a:p>
                      <a:endParaRPr lang="en-IE"/>
                    </a:p>
                  </a:txBody>
                  <a:tcPr/>
                </a:tc>
                <a:extLst>
                  <a:ext uri="{0D108BD9-81ED-4DB2-BD59-A6C34878D82A}">
                    <a16:rowId xmlns:a16="http://schemas.microsoft.com/office/drawing/2014/main" val="10000"/>
                  </a:ext>
                </a:extLst>
              </a:tr>
              <a:tr h="949910">
                <a:tc>
                  <a:txBody>
                    <a:bodyPr/>
                    <a:lstStyle/>
                    <a:p>
                      <a:pPr algn="l" fontAlgn="t"/>
                      <a:r>
                        <a:rPr lang="en-IE" sz="1600" dirty="0">
                          <a:effectLst/>
                        </a:rPr>
                        <a:t>Phylum:</a:t>
                      </a: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600" u="none" strike="noStrike">
                          <a:solidFill>
                            <a:srgbClr val="0B0080"/>
                          </a:solidFill>
                          <a:effectLst/>
                          <a:hlinkClick r:id="rId3" tooltip="Heterokont"/>
                        </a:rPr>
                        <a:t>Heterokontophyta</a:t>
                      </a:r>
                      <a:endParaRPr lang="en-IE" sz="1600">
                        <a:effectLst/>
                      </a:endParaRP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1"/>
                  </a:ext>
                </a:extLst>
              </a:tr>
              <a:tr h="664826">
                <a:tc>
                  <a:txBody>
                    <a:bodyPr/>
                    <a:lstStyle/>
                    <a:p>
                      <a:pPr algn="l" fontAlgn="t"/>
                      <a:r>
                        <a:rPr lang="en-IE" sz="1600">
                          <a:effectLst/>
                        </a:rPr>
                        <a:t>Class:</a:t>
                      </a: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600" u="none" strike="noStrike">
                          <a:solidFill>
                            <a:srgbClr val="0B0080"/>
                          </a:solidFill>
                          <a:effectLst/>
                          <a:hlinkClick r:id="rId4" tooltip="Oomycete"/>
                        </a:rPr>
                        <a:t>Oomycota</a:t>
                      </a:r>
                      <a:endParaRPr lang="en-IE" sz="1600">
                        <a:effectLst/>
                      </a:endParaRP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2"/>
                  </a:ext>
                </a:extLst>
              </a:tr>
              <a:tr h="664826">
                <a:tc>
                  <a:txBody>
                    <a:bodyPr/>
                    <a:lstStyle/>
                    <a:p>
                      <a:pPr algn="l" fontAlgn="t"/>
                      <a:r>
                        <a:rPr lang="en-IE" sz="1600">
                          <a:effectLst/>
                        </a:rPr>
                        <a:t>Order:</a:t>
                      </a: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600" u="none" strike="noStrike" dirty="0" err="1">
                          <a:solidFill>
                            <a:srgbClr val="0B0080"/>
                          </a:solidFill>
                          <a:effectLst/>
                          <a:hlinkClick r:id="rId5" tooltip="Albuginales"/>
                        </a:rPr>
                        <a:t>Albuginales</a:t>
                      </a:r>
                      <a:endParaRPr lang="en-IE" sz="1600" dirty="0">
                        <a:effectLst/>
                      </a:endParaRP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3"/>
                  </a:ext>
                </a:extLst>
              </a:tr>
              <a:tr h="949910">
                <a:tc>
                  <a:txBody>
                    <a:bodyPr/>
                    <a:lstStyle/>
                    <a:p>
                      <a:pPr algn="l" fontAlgn="t"/>
                      <a:r>
                        <a:rPr lang="en-IE" sz="1600">
                          <a:effectLst/>
                        </a:rPr>
                        <a:t>Family:</a:t>
                      </a: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600" u="none" strike="noStrike">
                          <a:solidFill>
                            <a:srgbClr val="0B0080"/>
                          </a:solidFill>
                          <a:effectLst/>
                          <a:hlinkClick r:id="rId6" tooltip="Albuginaceae"/>
                        </a:rPr>
                        <a:t>Albuginaceae</a:t>
                      </a:r>
                      <a:endParaRPr lang="en-IE" sz="1600">
                        <a:effectLst/>
                      </a:endParaRP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4"/>
                  </a:ext>
                </a:extLst>
              </a:tr>
              <a:tr h="664826">
                <a:tc>
                  <a:txBody>
                    <a:bodyPr/>
                    <a:lstStyle/>
                    <a:p>
                      <a:pPr algn="l" fontAlgn="t"/>
                      <a:r>
                        <a:rPr lang="en-IE" sz="1600">
                          <a:effectLst/>
                        </a:rPr>
                        <a:t>Genus:</a:t>
                      </a: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E" sz="1600" b="1" i="1" dirty="0" err="1">
                          <a:effectLst/>
                        </a:rPr>
                        <a:t>Albugo</a:t>
                      </a:r>
                      <a:endParaRPr lang="en-IE" sz="1600" dirty="0">
                        <a:effectLst/>
                      </a:endParaRPr>
                    </a:p>
                  </a:txBody>
                  <a:tcPr marL="80962" marR="80962" marT="40481" marB="40481">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5"/>
                  </a:ext>
                </a:extLst>
              </a:tr>
            </a:tbl>
          </a:graphicData>
        </a:graphic>
      </p:graphicFrame>
      <p:pic>
        <p:nvPicPr>
          <p:cNvPr id="205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2" y="2089397"/>
            <a:ext cx="4310128" cy="323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2" y="5446621"/>
            <a:ext cx="4430569" cy="646331"/>
          </a:xfrm>
          <a:prstGeom prst="rect">
            <a:avLst/>
          </a:prstGeom>
        </p:spPr>
        <p:txBody>
          <a:bodyPr wrap="square">
            <a:spAutoFit/>
          </a:bodyPr>
          <a:lstStyle/>
          <a:p>
            <a:r>
              <a:rPr lang="it-IT" i="1" dirty="0">
                <a:hlinkClick r:id="rId8" tooltip="Albugo candida"/>
              </a:rPr>
              <a:t>Albugo candida</a:t>
            </a:r>
            <a:r>
              <a:rPr lang="it-IT" dirty="0"/>
              <a:t>, on </a:t>
            </a:r>
            <a:r>
              <a:rPr lang="it-IT" i="1" u="sng" dirty="0">
                <a:hlinkClick r:id="rId9"/>
              </a:rPr>
              <a:t>Capsella bursa-pastoris</a:t>
            </a:r>
            <a:endParaRPr lang="en-IE" dirty="0"/>
          </a:p>
        </p:txBody>
      </p:sp>
    </p:spTree>
    <p:extLst>
      <p:ext uri="{BB962C8B-B14F-4D97-AF65-F5344CB8AC3E}">
        <p14:creationId xmlns:p14="http://schemas.microsoft.com/office/powerpoint/2010/main" val="421623003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75" y="491233"/>
            <a:ext cx="6122297" cy="564834"/>
          </a:xfrm>
        </p:spPr>
        <p:txBody>
          <a:bodyPr>
            <a:normAutofit/>
          </a:bodyPr>
          <a:lstStyle/>
          <a:p>
            <a:pPr algn="ctr"/>
            <a:r>
              <a:rPr lang="en-IE" sz="2400" b="1" dirty="0"/>
              <a:t>Summary</a:t>
            </a:r>
          </a:p>
        </p:txBody>
      </p:sp>
      <p:sp>
        <p:nvSpPr>
          <p:cNvPr id="3" name="Content Placeholder 2"/>
          <p:cNvSpPr>
            <a:spLocks noGrp="1"/>
          </p:cNvSpPr>
          <p:nvPr>
            <p:ph idx="1"/>
          </p:nvPr>
        </p:nvSpPr>
        <p:spPr>
          <a:xfrm>
            <a:off x="1674254" y="991673"/>
            <a:ext cx="10225825" cy="5666704"/>
          </a:xfrm>
        </p:spPr>
        <p:txBody>
          <a:bodyPr>
            <a:normAutofit/>
          </a:bodyPr>
          <a:lstStyle/>
          <a:p>
            <a:pPr algn="just">
              <a:lnSpc>
                <a:spcPct val="150000"/>
              </a:lnSpc>
              <a:spcBef>
                <a:spcPts val="0"/>
              </a:spcBef>
            </a:pPr>
            <a:r>
              <a:rPr lang="en-IN" b="1" dirty="0"/>
              <a:t> </a:t>
            </a:r>
            <a:r>
              <a:rPr lang="en-IE" b="1" i="1" dirty="0" err="1"/>
              <a:t>Albugo</a:t>
            </a:r>
            <a:r>
              <a:rPr lang="en-IE" dirty="0"/>
              <a:t> is a genus of plant-parasitic </a:t>
            </a:r>
            <a:r>
              <a:rPr lang="en-IE" dirty="0" err="1"/>
              <a:t>oomycetes</a:t>
            </a:r>
            <a:r>
              <a:rPr lang="en-IE" dirty="0"/>
              <a:t>. Those are not true fungi (</a:t>
            </a:r>
            <a:r>
              <a:rPr lang="en-IE" dirty="0" err="1"/>
              <a:t>Eumycota</a:t>
            </a:r>
            <a:r>
              <a:rPr lang="en-IE" dirty="0"/>
              <a:t>), although many discussions of this organism still treat it as a fungus. The taxonomy of this genus is incomplete, but several species are plant pathogens. </a:t>
            </a:r>
            <a:r>
              <a:rPr lang="en-IE" i="1" dirty="0" err="1"/>
              <a:t>Albugo</a:t>
            </a:r>
            <a:r>
              <a:rPr lang="en-IE" dirty="0"/>
              <a:t> is one of three genera currently described in the family </a:t>
            </a:r>
            <a:r>
              <a:rPr lang="en-IE" dirty="0" err="1"/>
              <a:t>Albuginaceae</a:t>
            </a:r>
            <a:r>
              <a:rPr lang="en-IE" dirty="0"/>
              <a:t>, the taxonomy of many species is still in flux.</a:t>
            </a:r>
          </a:p>
          <a:p>
            <a:pPr algn="just">
              <a:lnSpc>
                <a:spcPct val="150000"/>
              </a:lnSpc>
              <a:spcBef>
                <a:spcPts val="0"/>
              </a:spcBef>
            </a:pPr>
            <a:r>
              <a:rPr lang="en-IE" dirty="0"/>
              <a:t>This organism causes white rust or white blister diseases in above-ground plant tissues. While these organisms affect many types of plants, the destructive aspect of infection is limited to a few agricultural crops, including: beets (garden and sugar), Brussels sprouts, cabbages, Chinese cabbage, cauliflower, collards, garden cress, kale, lettuce, mustards, parsnip, radish, horseradish, rapeseed, salsify (black or white), spinach, sweet potatoes, turnips, watercress, and perhaps water-spinach (White Rusts of Vegetables, 1990).</a:t>
            </a:r>
          </a:p>
          <a:p>
            <a:pPr algn="just">
              <a:lnSpc>
                <a:spcPct val="150000"/>
              </a:lnSpc>
              <a:spcBef>
                <a:spcPts val="0"/>
              </a:spcBef>
            </a:pPr>
            <a:endParaRPr lang="en-IE" dirty="0"/>
          </a:p>
          <a:p>
            <a:pPr algn="just">
              <a:lnSpc>
                <a:spcPct val="150000"/>
              </a:lnSpc>
              <a:spcBef>
                <a:spcPts val="0"/>
              </a:spcBef>
            </a:pPr>
            <a:endParaRPr lang="en-IN" b="1" dirty="0"/>
          </a:p>
        </p:txBody>
      </p:sp>
    </p:spTree>
    <p:extLst>
      <p:ext uri="{BB962C8B-B14F-4D97-AF65-F5344CB8AC3E}">
        <p14:creationId xmlns:p14="http://schemas.microsoft.com/office/powerpoint/2010/main" val="264871847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1375" y="128789"/>
            <a:ext cx="10530625" cy="6729211"/>
          </a:xfrm>
        </p:spPr>
        <p:txBody>
          <a:bodyPr>
            <a:normAutofit/>
          </a:bodyPr>
          <a:lstStyle/>
          <a:p>
            <a:pPr algn="just">
              <a:lnSpc>
                <a:spcPct val="150000"/>
              </a:lnSpc>
              <a:spcBef>
                <a:spcPts val="0"/>
              </a:spcBef>
            </a:pPr>
            <a:r>
              <a:rPr lang="en-IE" dirty="0"/>
              <a:t>White rust plant diseases caused by </a:t>
            </a:r>
            <a:r>
              <a:rPr lang="en-IE" i="1" dirty="0" err="1"/>
              <a:t>Albugo</a:t>
            </a:r>
            <a:r>
              <a:rPr lang="en-IE" dirty="0"/>
              <a:t> fungal-like pathogens should not be confused with White Pine Blister Rust, Chrysanthemum white rust or any fungal rusts, all of which are also plant diseases but have completely different symptoms and causal pathogens. Symptoms of white rust caused by </a:t>
            </a:r>
            <a:r>
              <a:rPr lang="en-IE" i="1" dirty="0" err="1"/>
              <a:t>Albugo</a:t>
            </a:r>
            <a:r>
              <a:rPr lang="en-IE" dirty="0"/>
              <a:t> typically include yellow lesions on the upper leaf surface and white pustules on the underside of the leaf. The pathogen is spread by wind, water, and insects. Management includes use of resistant cultivars, proper irrigation practices, crop rotation, sanitation, and chemical control. White rust is an important economic disease, causing severe crop losses if not controlled.</a:t>
            </a:r>
          </a:p>
          <a:p>
            <a:pPr marL="0" indent="0" algn="just">
              <a:lnSpc>
                <a:spcPct val="150000"/>
              </a:lnSpc>
              <a:spcBef>
                <a:spcPts val="0"/>
              </a:spcBef>
              <a:buNone/>
            </a:pPr>
            <a:r>
              <a:rPr lang="en-IE" sz="2400" b="1" dirty="0">
                <a:solidFill>
                  <a:srgbClr val="0070C0"/>
                </a:solidFill>
              </a:rPr>
              <a:t>Hosts and Symptoms:</a:t>
            </a:r>
          </a:p>
          <a:p>
            <a:pPr algn="just">
              <a:lnSpc>
                <a:spcPct val="150000"/>
              </a:lnSpc>
              <a:spcBef>
                <a:spcPts val="0"/>
              </a:spcBef>
            </a:pPr>
            <a:r>
              <a:rPr lang="en-IE" dirty="0"/>
              <a:t>White rust pathogens create </a:t>
            </a:r>
            <a:r>
              <a:rPr lang="en-IE" dirty="0" err="1"/>
              <a:t>chlorotic</a:t>
            </a:r>
            <a:r>
              <a:rPr lang="en-IE" dirty="0"/>
              <a:t> (yellowed) lesions and sometimes galls on the upper leaf surface and there are corresponding white blister-like dispersal pustules of sporangia on the underside of the leaf. Species of the </a:t>
            </a:r>
            <a:r>
              <a:rPr lang="en-IE" dirty="0" err="1"/>
              <a:t>Albuginaceae</a:t>
            </a:r>
            <a:r>
              <a:rPr lang="en-IE" dirty="0"/>
              <a:t> deform the branches and flower parts of many host species. Host species include most if not all plants in the family </a:t>
            </a:r>
            <a:r>
              <a:rPr lang="en-IE" dirty="0" err="1"/>
              <a:t>Brassicaceae</a:t>
            </a:r>
            <a:r>
              <a:rPr lang="en-IE" dirty="0"/>
              <a:t>, common agricultural weeds, and those specified below (White Rusts of Vegetables, 1990).</a:t>
            </a:r>
          </a:p>
          <a:p>
            <a:pPr marL="0" indent="0" algn="just">
              <a:lnSpc>
                <a:spcPct val="150000"/>
              </a:lnSpc>
              <a:spcBef>
                <a:spcPts val="0"/>
              </a:spcBef>
              <a:buNone/>
            </a:pPr>
            <a:endParaRPr lang="en-IE" dirty="0"/>
          </a:p>
        </p:txBody>
      </p:sp>
    </p:spTree>
    <p:extLst>
      <p:ext uri="{BB962C8B-B14F-4D97-AF65-F5344CB8AC3E}">
        <p14:creationId xmlns:p14="http://schemas.microsoft.com/office/powerpoint/2010/main" val="87752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2925" y="224865"/>
            <a:ext cx="2455593" cy="650898"/>
          </a:xfrm>
        </p:spPr>
        <p:txBody>
          <a:bodyPr>
            <a:normAutofit/>
          </a:bodyPr>
          <a:lstStyle/>
          <a:p>
            <a:r>
              <a:rPr lang="en-IE" sz="2400" b="1" dirty="0">
                <a:solidFill>
                  <a:srgbClr val="0070C0"/>
                </a:solidFill>
              </a:rPr>
              <a:t>Disease cycle</a:t>
            </a:r>
          </a:p>
        </p:txBody>
      </p:sp>
      <p:pic>
        <p:nvPicPr>
          <p:cNvPr id="7170" name="Picture 2" desc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7488" y="2133600"/>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596981" y="708337"/>
            <a:ext cx="9907632" cy="6027313"/>
          </a:xfrm>
        </p:spPr>
        <p:txBody>
          <a:bodyPr/>
          <a:lstStyle/>
          <a:p>
            <a:pPr algn="just">
              <a:lnSpc>
                <a:spcPct val="150000"/>
              </a:lnSpc>
              <a:spcBef>
                <a:spcPts val="0"/>
              </a:spcBef>
            </a:pPr>
            <a:r>
              <a:rPr lang="en-IE" dirty="0"/>
              <a:t>White rust is an obligate parasite. This means it needs a living host to grow and reproduce. The </a:t>
            </a:r>
            <a:r>
              <a:rPr lang="en-IE" dirty="0" err="1"/>
              <a:t>Albuginaceae</a:t>
            </a:r>
            <a:r>
              <a:rPr lang="en-IE" dirty="0"/>
              <a:t> reproduce by producing both sexual spores (called oospores) and asexual spores (called sporangia) in a many-stage (polycyclic) disease cycle.</a:t>
            </a:r>
          </a:p>
          <a:p>
            <a:pPr algn="just">
              <a:lnSpc>
                <a:spcPct val="150000"/>
              </a:lnSpc>
              <a:spcBef>
                <a:spcPts val="0"/>
              </a:spcBef>
            </a:pPr>
            <a:r>
              <a:rPr lang="en-IE" dirty="0"/>
              <a:t>The thick-walled oospores are the main overwintering structures, but the mycelium can also survive in conditions where all the plant material is not destroyed during the winter. In the spring the oospores germinate and produce sporangia on short stalks called </a:t>
            </a:r>
            <a:r>
              <a:rPr lang="en-IE" dirty="0" err="1"/>
              <a:t>sporangiophores</a:t>
            </a:r>
            <a:r>
              <a:rPr lang="en-IE" dirty="0"/>
              <a:t> that become so tightly packed within the leaf that they rupture the epidermis and are consequently spread by the wind. The liberated sporangia in turn can either germinate directly with a germ tube or begin to produce biflagellate motile zoospores. These zoospores then swim in a film of water to a suitable site and each one produces a germ tube - like that of the sporangium - that penetrates the stoma. When the </a:t>
            </a:r>
            <a:r>
              <a:rPr lang="en-IE" dirty="0" err="1"/>
              <a:t>oomycete</a:t>
            </a:r>
            <a:r>
              <a:rPr lang="en-IE" dirty="0"/>
              <a:t> has successfully invaded the host plant, it grows and continues to reproduce.</a:t>
            </a:r>
          </a:p>
          <a:p>
            <a:endParaRPr lang="en-IE" dirty="0"/>
          </a:p>
        </p:txBody>
      </p:sp>
    </p:spTree>
    <p:extLst>
      <p:ext uri="{BB962C8B-B14F-4D97-AF65-F5344CB8AC3E}">
        <p14:creationId xmlns:p14="http://schemas.microsoft.com/office/powerpoint/2010/main" val="166943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594" y="349446"/>
            <a:ext cx="2085190" cy="706622"/>
          </a:xfrm>
        </p:spPr>
        <p:txBody>
          <a:bodyPr>
            <a:normAutofit fontScale="90000"/>
          </a:bodyPr>
          <a:lstStyle/>
          <a:p>
            <a:r>
              <a:rPr lang="en-IE" sz="2400" b="1" dirty="0">
                <a:solidFill>
                  <a:srgbClr val="0070C0"/>
                </a:solidFill>
              </a:rPr>
              <a:t>Environment</a:t>
            </a:r>
            <a:br>
              <a:rPr lang="en-IE" dirty="0"/>
            </a:br>
            <a:endParaRPr lang="en-IN" b="1" dirty="0"/>
          </a:p>
        </p:txBody>
      </p:sp>
      <p:sp>
        <p:nvSpPr>
          <p:cNvPr id="3" name="Content Placeholder 2"/>
          <p:cNvSpPr>
            <a:spLocks noGrp="1"/>
          </p:cNvSpPr>
          <p:nvPr>
            <p:ph idx="1"/>
          </p:nvPr>
        </p:nvSpPr>
        <p:spPr>
          <a:xfrm>
            <a:off x="1326524" y="901521"/>
            <a:ext cx="10740980" cy="5679583"/>
          </a:xfrm>
        </p:spPr>
        <p:txBody>
          <a:bodyPr>
            <a:normAutofit/>
          </a:bodyPr>
          <a:lstStyle/>
          <a:p>
            <a:pPr algn="just">
              <a:lnSpc>
                <a:spcPct val="150000"/>
              </a:lnSpc>
              <a:spcBef>
                <a:spcPts val="0"/>
              </a:spcBef>
            </a:pPr>
            <a:r>
              <a:rPr lang="en-IE" dirty="0" err="1"/>
              <a:t>Favorable</a:t>
            </a:r>
            <a:r>
              <a:rPr lang="en-IE" dirty="0"/>
              <a:t> conditions for the dispersal and consequent infection of white rust from diseased to healthy plants are most common in the autumn and spring seasons. This pathogen prefers cool, moist conditions for the spread and formation of new infections. Conversely, it rarely infects in warm, dry conditions. </a:t>
            </a:r>
            <a:r>
              <a:rPr lang="en-IE" i="1" dirty="0" err="1"/>
              <a:t>Albugo</a:t>
            </a:r>
            <a:r>
              <a:rPr lang="en-IE" dirty="0"/>
              <a:t> is very temperature sensitive, with the optimal temperature range for infection between 55 to 77 °F (13 to 25 °C). The likelihood of germination and infection is considerably lower if temperatures deviate too far outside this optimum range (White Rusts of Vegetables, 1990).</a:t>
            </a:r>
          </a:p>
          <a:p>
            <a:pPr algn="just">
              <a:lnSpc>
                <a:spcPct val="150000"/>
              </a:lnSpc>
              <a:spcBef>
                <a:spcPts val="0"/>
              </a:spcBef>
            </a:pPr>
            <a:r>
              <a:rPr lang="en-IE" dirty="0"/>
              <a:t>Light rain or irrigation lasting for extended periods of time is also ideal for disease development. Leaf surfaces need to remain wet for at least 2 to 3 hours to ensure infection by the pathogen. White rust ranges worldwide and is able to survive varying weather conditions due to its production of multiple spore types (White Rusts of Vegetables, 1990).</a:t>
            </a:r>
          </a:p>
        </p:txBody>
      </p:sp>
    </p:spTree>
    <p:extLst>
      <p:ext uri="{BB962C8B-B14F-4D97-AF65-F5344CB8AC3E}">
        <p14:creationId xmlns:p14="http://schemas.microsoft.com/office/powerpoint/2010/main" val="1014699722"/>
      </p:ext>
    </p:extLst>
  </p:cSld>
  <p:clrMapOvr>
    <a:masterClrMapping/>
  </p:clrMapOvr>
  <p:transition spd="slow">
    <p:fade/>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397</TotalTime>
  <Words>1046</Words>
  <Application>Microsoft Office PowerPoint</Application>
  <PresentationFormat>Widescreen</PresentationFormat>
  <Paragraphs>156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Wisp</vt:lpstr>
      <vt:lpstr>Fungi General Characteristics</vt:lpstr>
      <vt:lpstr>PowerPoint Presentation</vt:lpstr>
      <vt:lpstr>PowerPoint Presentation</vt:lpstr>
      <vt:lpstr>PowerPoint Presentation</vt:lpstr>
      <vt:lpstr>Oomycetes-Albugo</vt:lpstr>
      <vt:lpstr>Summary</vt:lpstr>
      <vt:lpstr>PowerPoint Presentation</vt:lpstr>
      <vt:lpstr>Disease cycle</vt:lpstr>
      <vt:lpstr>Environment </vt:lpstr>
      <vt:lpstr>PowerPoint Presentation</vt:lpstr>
      <vt:lpstr> </vt:lpstr>
      <vt:lpstr>References</vt:lpstr>
      <vt:lpstr>Ascomycetes-Penicillium</vt:lpstr>
      <vt:lpstr>PowerPoint Presentation</vt:lpstr>
      <vt:lpstr>PowerPoint Presentation</vt:lpstr>
      <vt:lpstr>PowerPoint Presentation</vt:lpstr>
      <vt:lpstr>PowerPoint Presentation</vt:lpstr>
      <vt:lpstr>PowerPoint Presentation</vt:lpstr>
      <vt:lpstr>References</vt:lpstr>
      <vt:lpstr>PowerPoint Presentation</vt:lpstr>
      <vt:lpstr>Basidiomycetes-Agaricus </vt:lpstr>
      <vt:lpstr>PowerPoint Presentation</vt:lpstr>
      <vt:lpstr>Introduction</vt:lpstr>
      <vt:lpstr>Taxonomy </vt:lpstr>
      <vt:lpstr>PowerPoint Presentation</vt:lpstr>
      <vt:lpstr>PowerPoint Presentation</vt:lpstr>
      <vt:lpstr>References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DNA LIBRARY……?</dc:title>
  <dc:creator>amber</dc:creator>
  <cp:lastModifiedBy>Sana</cp:lastModifiedBy>
  <cp:revision>58</cp:revision>
  <dcterms:created xsi:type="dcterms:W3CDTF">2019-03-24T18:04:42Z</dcterms:created>
  <dcterms:modified xsi:type="dcterms:W3CDTF">2020-05-13T14:49:44Z</dcterms:modified>
</cp:coreProperties>
</file>